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4"/>
  </p:notesMasterIdLst>
  <p:sldIdLst>
    <p:sldId id="256" r:id="rId2"/>
    <p:sldId id="274" r:id="rId3"/>
    <p:sldId id="311" r:id="rId4"/>
    <p:sldId id="299" r:id="rId5"/>
    <p:sldId id="304" r:id="rId6"/>
    <p:sldId id="308" r:id="rId7"/>
    <p:sldId id="309" r:id="rId8"/>
    <p:sldId id="306" r:id="rId9"/>
    <p:sldId id="300" r:id="rId10"/>
    <p:sldId id="302" r:id="rId11"/>
    <p:sldId id="303" r:id="rId12"/>
    <p:sldId id="315" r:id="rId13"/>
    <p:sldId id="316" r:id="rId14"/>
    <p:sldId id="310" r:id="rId15"/>
    <p:sldId id="305" r:id="rId16"/>
    <p:sldId id="312" r:id="rId17"/>
    <p:sldId id="307" r:id="rId18"/>
    <p:sldId id="318" r:id="rId19"/>
    <p:sldId id="313" r:id="rId20"/>
    <p:sldId id="314" r:id="rId21"/>
    <p:sldId id="297" r:id="rId22"/>
    <p:sldId id="298" r:id="rId23"/>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499CC"/>
    <a:srgbClr val="F68F1E"/>
    <a:srgbClr val="0064A3"/>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4599" autoAdjust="0"/>
    <p:restoredTop sz="94660"/>
  </p:normalViewPr>
  <p:slideViewPr>
    <p:cSldViewPr snapToGrid="0">
      <p:cViewPr varScale="1">
        <p:scale>
          <a:sx n="72" d="100"/>
          <a:sy n="72" d="100"/>
        </p:scale>
        <p:origin x="264"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C6F2BC0-26D3-45E7-90B9-A74F387273F6}" type="datetimeFigureOut">
              <a:rPr lang="en-US" smtClean="0"/>
              <a:t>6/15/2020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AE90C685-6AF0-4B65-8ACD-9AADE3BEDF2E}" type="slidenum">
              <a:rPr lang="en-US" smtClean="0"/>
              <a:t>‹#›</a:t>
            </a:fld>
            <a:endParaRPr lang="en-US"/>
          </a:p>
        </p:txBody>
      </p:sp>
    </p:spTree>
    <p:extLst>
      <p:ext uri="{BB962C8B-B14F-4D97-AF65-F5344CB8AC3E}">
        <p14:creationId xmlns:p14="http://schemas.microsoft.com/office/powerpoint/2010/main" val="53453854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90C685-6AF0-4B65-8ACD-9AADE3BEDF2E}" type="slidenum">
              <a:rPr lang="en-US" smtClean="0"/>
              <a:t>6</a:t>
            </a:fld>
            <a:endParaRPr lang="en-US"/>
          </a:p>
        </p:txBody>
      </p:sp>
    </p:spTree>
    <p:extLst>
      <p:ext uri="{BB962C8B-B14F-4D97-AF65-F5344CB8AC3E}">
        <p14:creationId xmlns:p14="http://schemas.microsoft.com/office/powerpoint/2010/main" val="1165051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90C685-6AF0-4B65-8ACD-9AADE3BEDF2E}" type="slidenum">
              <a:rPr lang="en-US" smtClean="0"/>
              <a:t>7</a:t>
            </a:fld>
            <a:endParaRPr lang="en-US"/>
          </a:p>
        </p:txBody>
      </p:sp>
    </p:spTree>
    <p:extLst>
      <p:ext uri="{BB962C8B-B14F-4D97-AF65-F5344CB8AC3E}">
        <p14:creationId xmlns:p14="http://schemas.microsoft.com/office/powerpoint/2010/main" val="3392471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E90C685-6AF0-4B65-8ACD-9AADE3BEDF2E}" type="slidenum">
              <a:rPr lang="en-US" smtClean="0"/>
              <a:t>8</a:t>
            </a:fld>
            <a:endParaRPr lang="en-US"/>
          </a:p>
        </p:txBody>
      </p:sp>
    </p:spTree>
    <p:extLst>
      <p:ext uri="{BB962C8B-B14F-4D97-AF65-F5344CB8AC3E}">
        <p14:creationId xmlns:p14="http://schemas.microsoft.com/office/powerpoint/2010/main" val="14460526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7EE0E-C8B1-4F85-9D51-F5F25FE2627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F504BE7-3C58-4778-9F56-FB1AF27ABA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A68F5F8-CCC7-4033-B55C-2148F612A1D7}"/>
              </a:ext>
            </a:extLst>
          </p:cNvPr>
          <p:cNvSpPr>
            <a:spLocks noGrp="1"/>
          </p:cNvSpPr>
          <p:nvPr>
            <p:ph type="dt" sz="half" idx="10"/>
          </p:nvPr>
        </p:nvSpPr>
        <p:spPr/>
        <p:txBody>
          <a:bodyPr/>
          <a:lstStyle/>
          <a:p>
            <a:fld id="{31447AF9-AEE7-47DB-8D36-9007E3E2033F}" type="datetime1">
              <a:rPr lang="en-US" smtClean="0"/>
              <a:t>6/15/2020</a:t>
            </a:fld>
            <a:endParaRPr lang="en-US"/>
          </a:p>
        </p:txBody>
      </p:sp>
      <p:sp>
        <p:nvSpPr>
          <p:cNvPr id="5" name="Footer Placeholder 4">
            <a:extLst>
              <a:ext uri="{FF2B5EF4-FFF2-40B4-BE49-F238E27FC236}">
                <a16:creationId xmlns:a16="http://schemas.microsoft.com/office/drawing/2014/main" id="{98981FEA-7081-42C8-A598-6CC89B0FAF8C}"/>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A6ECBD7C-3E3B-478B-966F-BA98B15C385C}"/>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21860258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15BAAB-F9EA-4528-B386-D508270852B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8D37C48-633A-49E4-97FC-ABE745E730B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7C02532-D7E1-4787-9EC8-5DE02ACBDC6C}"/>
              </a:ext>
            </a:extLst>
          </p:cNvPr>
          <p:cNvSpPr>
            <a:spLocks noGrp="1"/>
          </p:cNvSpPr>
          <p:nvPr>
            <p:ph type="dt" sz="half" idx="10"/>
          </p:nvPr>
        </p:nvSpPr>
        <p:spPr/>
        <p:txBody>
          <a:bodyPr/>
          <a:lstStyle/>
          <a:p>
            <a:fld id="{312E0A9E-8A18-4BC9-B3C9-DBD370CCA3B3}" type="datetime1">
              <a:rPr lang="en-US" smtClean="0"/>
              <a:t>6/15/2020</a:t>
            </a:fld>
            <a:endParaRPr lang="en-US"/>
          </a:p>
        </p:txBody>
      </p:sp>
      <p:sp>
        <p:nvSpPr>
          <p:cNvPr id="5" name="Footer Placeholder 4">
            <a:extLst>
              <a:ext uri="{FF2B5EF4-FFF2-40B4-BE49-F238E27FC236}">
                <a16:creationId xmlns:a16="http://schemas.microsoft.com/office/drawing/2014/main" id="{25335DF0-A1EE-46AB-B2A3-523C25773673}"/>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7C3A0E2A-29F1-4692-93BE-788C4AAB9A37}"/>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36287130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4B4441-84A1-4583-8973-E2244C7BA77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DA95953-4A56-4593-9D4D-905F7C4444BD}"/>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9DD267-296A-4527-BBAD-3478E2440AFE}"/>
              </a:ext>
            </a:extLst>
          </p:cNvPr>
          <p:cNvSpPr>
            <a:spLocks noGrp="1"/>
          </p:cNvSpPr>
          <p:nvPr>
            <p:ph type="dt" sz="half" idx="10"/>
          </p:nvPr>
        </p:nvSpPr>
        <p:spPr/>
        <p:txBody>
          <a:bodyPr/>
          <a:lstStyle/>
          <a:p>
            <a:fld id="{2B654677-50CB-4E2B-8E4C-84839DCFDEA7}" type="datetime1">
              <a:rPr lang="en-US" smtClean="0"/>
              <a:t>6/15/2020</a:t>
            </a:fld>
            <a:endParaRPr lang="en-US"/>
          </a:p>
        </p:txBody>
      </p:sp>
      <p:sp>
        <p:nvSpPr>
          <p:cNvPr id="5" name="Footer Placeholder 4">
            <a:extLst>
              <a:ext uri="{FF2B5EF4-FFF2-40B4-BE49-F238E27FC236}">
                <a16:creationId xmlns:a16="http://schemas.microsoft.com/office/drawing/2014/main" id="{76A0097E-734D-4551-82FD-FE568E016868}"/>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AD1114B6-60C3-495F-AA9B-9BC924B0289F}"/>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28040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CE611-C8F6-4DD1-A2C8-05EB9724DEB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03358A-5DE6-44FD-B2D7-D0096DFFC32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EBDFA3-44A7-4775-8848-5D1611AF4D36}"/>
              </a:ext>
            </a:extLst>
          </p:cNvPr>
          <p:cNvSpPr>
            <a:spLocks noGrp="1"/>
          </p:cNvSpPr>
          <p:nvPr>
            <p:ph type="dt" sz="half" idx="10"/>
          </p:nvPr>
        </p:nvSpPr>
        <p:spPr/>
        <p:txBody>
          <a:bodyPr/>
          <a:lstStyle/>
          <a:p>
            <a:fld id="{CB4FF0AD-C0EF-4662-9AA6-0BDF74BDF13E}" type="datetime1">
              <a:rPr lang="en-US" smtClean="0"/>
              <a:t>6/15/2020</a:t>
            </a:fld>
            <a:endParaRPr lang="en-US"/>
          </a:p>
        </p:txBody>
      </p:sp>
      <p:sp>
        <p:nvSpPr>
          <p:cNvPr id="5" name="Footer Placeholder 4">
            <a:extLst>
              <a:ext uri="{FF2B5EF4-FFF2-40B4-BE49-F238E27FC236}">
                <a16:creationId xmlns:a16="http://schemas.microsoft.com/office/drawing/2014/main" id="{A32A1E88-10BA-45EE-899D-4B6BF2CB4186}"/>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CBCEC8F5-ECB2-4AA2-AE2D-0B60F7A72F48}"/>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21623178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9E570-15CF-46FA-A06F-2AD864B3DFB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A78C2254-53CC-4F71-AC86-B105CCD3C2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B6B78431-D68A-47D4-947C-78B26D8F7FA3}"/>
              </a:ext>
            </a:extLst>
          </p:cNvPr>
          <p:cNvSpPr>
            <a:spLocks noGrp="1"/>
          </p:cNvSpPr>
          <p:nvPr>
            <p:ph type="dt" sz="half" idx="10"/>
          </p:nvPr>
        </p:nvSpPr>
        <p:spPr/>
        <p:txBody>
          <a:bodyPr/>
          <a:lstStyle/>
          <a:p>
            <a:fld id="{CEC5FF2C-7F67-4E4E-8A83-7F5BA32A2328}" type="datetime1">
              <a:rPr lang="en-US" smtClean="0"/>
              <a:t>6/15/2020</a:t>
            </a:fld>
            <a:endParaRPr lang="en-US"/>
          </a:p>
        </p:txBody>
      </p:sp>
      <p:sp>
        <p:nvSpPr>
          <p:cNvPr id="5" name="Footer Placeholder 4">
            <a:extLst>
              <a:ext uri="{FF2B5EF4-FFF2-40B4-BE49-F238E27FC236}">
                <a16:creationId xmlns:a16="http://schemas.microsoft.com/office/drawing/2014/main" id="{73EE723B-9D1F-4704-A228-341BC4E03605}"/>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BB5D97FF-834A-40D1-8A73-362F609E93F2}"/>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4075917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DAFF4C-69A1-4484-B050-20EF0F5E731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2E576B-7725-4847-B3ED-B82850D07BA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B8083187-6D86-477A-8F10-54BAAA63EC7F}"/>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0030486-0764-43A2-A8CE-E8816018A3CF}"/>
              </a:ext>
            </a:extLst>
          </p:cNvPr>
          <p:cNvSpPr>
            <a:spLocks noGrp="1"/>
          </p:cNvSpPr>
          <p:nvPr>
            <p:ph type="dt" sz="half" idx="10"/>
          </p:nvPr>
        </p:nvSpPr>
        <p:spPr/>
        <p:txBody>
          <a:bodyPr/>
          <a:lstStyle/>
          <a:p>
            <a:fld id="{7C0F61F4-C2B4-4F95-91A1-FFEDAB7C22E3}" type="datetime1">
              <a:rPr lang="en-US" smtClean="0"/>
              <a:t>6/15/2020</a:t>
            </a:fld>
            <a:endParaRPr lang="en-US"/>
          </a:p>
        </p:txBody>
      </p:sp>
      <p:sp>
        <p:nvSpPr>
          <p:cNvPr id="6" name="Footer Placeholder 5">
            <a:extLst>
              <a:ext uri="{FF2B5EF4-FFF2-40B4-BE49-F238E27FC236}">
                <a16:creationId xmlns:a16="http://schemas.microsoft.com/office/drawing/2014/main" id="{A5FC6B06-56D1-4B10-B641-4C5464B6A7F7}"/>
              </a:ext>
            </a:extLst>
          </p:cNvPr>
          <p:cNvSpPr>
            <a:spLocks noGrp="1"/>
          </p:cNvSpPr>
          <p:nvPr>
            <p:ph type="ftr" sz="quarter" idx="11"/>
          </p:nvPr>
        </p:nvSpPr>
        <p:spPr/>
        <p:txBody>
          <a:bodyPr/>
          <a:lstStyle/>
          <a:p>
            <a:r>
              <a:rPr lang="en-US"/>
              <a:t>CONFIDENTIAL  |  ©2019 CSA MN Chapter</a:t>
            </a:r>
          </a:p>
        </p:txBody>
      </p:sp>
      <p:sp>
        <p:nvSpPr>
          <p:cNvPr id="7" name="Slide Number Placeholder 6">
            <a:extLst>
              <a:ext uri="{FF2B5EF4-FFF2-40B4-BE49-F238E27FC236}">
                <a16:creationId xmlns:a16="http://schemas.microsoft.com/office/drawing/2014/main" id="{FE409E23-3031-4D8E-83D6-1B7509467587}"/>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9057250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B0ADB9-9963-4068-B6C3-E57AD8FC0F4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F107D06-1A7F-44BD-806F-DA52FACC199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B661D7A-8748-40B2-A6F2-27F310C43851}"/>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1E24542-AB80-41E2-9D42-5A9E5346A8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0EDB3B42-40D2-4D82-B53B-EAC468B1B8B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219F00-0716-472E-AE98-81596CE2AB47}"/>
              </a:ext>
            </a:extLst>
          </p:cNvPr>
          <p:cNvSpPr>
            <a:spLocks noGrp="1"/>
          </p:cNvSpPr>
          <p:nvPr>
            <p:ph type="dt" sz="half" idx="10"/>
          </p:nvPr>
        </p:nvSpPr>
        <p:spPr/>
        <p:txBody>
          <a:bodyPr/>
          <a:lstStyle/>
          <a:p>
            <a:fld id="{C82B3F2B-2E6E-4977-B23C-B1D293B66F9A}" type="datetime1">
              <a:rPr lang="en-US" smtClean="0"/>
              <a:t>6/15/2020</a:t>
            </a:fld>
            <a:endParaRPr lang="en-US"/>
          </a:p>
        </p:txBody>
      </p:sp>
      <p:sp>
        <p:nvSpPr>
          <p:cNvPr id="8" name="Footer Placeholder 7">
            <a:extLst>
              <a:ext uri="{FF2B5EF4-FFF2-40B4-BE49-F238E27FC236}">
                <a16:creationId xmlns:a16="http://schemas.microsoft.com/office/drawing/2014/main" id="{B9C95077-EBB2-45D4-87B1-53D793CB61D1}"/>
              </a:ext>
            </a:extLst>
          </p:cNvPr>
          <p:cNvSpPr>
            <a:spLocks noGrp="1"/>
          </p:cNvSpPr>
          <p:nvPr>
            <p:ph type="ftr" sz="quarter" idx="11"/>
          </p:nvPr>
        </p:nvSpPr>
        <p:spPr/>
        <p:txBody>
          <a:bodyPr/>
          <a:lstStyle/>
          <a:p>
            <a:r>
              <a:rPr lang="en-US"/>
              <a:t>CONFIDENTIAL  |  ©2019 CSA MN Chapter</a:t>
            </a:r>
          </a:p>
        </p:txBody>
      </p:sp>
      <p:sp>
        <p:nvSpPr>
          <p:cNvPr id="9" name="Slide Number Placeholder 8">
            <a:extLst>
              <a:ext uri="{FF2B5EF4-FFF2-40B4-BE49-F238E27FC236}">
                <a16:creationId xmlns:a16="http://schemas.microsoft.com/office/drawing/2014/main" id="{61F3C4C2-C214-450E-8018-31C544AAC999}"/>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36799335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772B2-5E0E-4AA2-96DF-40DBB0E6563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5D65066-861E-41BC-9836-C93471EED354}"/>
              </a:ext>
            </a:extLst>
          </p:cNvPr>
          <p:cNvSpPr>
            <a:spLocks noGrp="1"/>
          </p:cNvSpPr>
          <p:nvPr>
            <p:ph type="dt" sz="half" idx="10"/>
          </p:nvPr>
        </p:nvSpPr>
        <p:spPr/>
        <p:txBody>
          <a:bodyPr/>
          <a:lstStyle/>
          <a:p>
            <a:fld id="{CCDC8EE4-090A-44FD-B386-D0909AC6246E}" type="datetime1">
              <a:rPr lang="en-US" smtClean="0"/>
              <a:t>6/15/2020</a:t>
            </a:fld>
            <a:endParaRPr lang="en-US"/>
          </a:p>
        </p:txBody>
      </p:sp>
      <p:sp>
        <p:nvSpPr>
          <p:cNvPr id="4" name="Footer Placeholder 3">
            <a:extLst>
              <a:ext uri="{FF2B5EF4-FFF2-40B4-BE49-F238E27FC236}">
                <a16:creationId xmlns:a16="http://schemas.microsoft.com/office/drawing/2014/main" id="{AD3B7007-3B05-4823-B519-564E9324E2A9}"/>
              </a:ext>
            </a:extLst>
          </p:cNvPr>
          <p:cNvSpPr>
            <a:spLocks noGrp="1"/>
          </p:cNvSpPr>
          <p:nvPr>
            <p:ph type="ftr" sz="quarter" idx="11"/>
          </p:nvPr>
        </p:nvSpPr>
        <p:spPr/>
        <p:txBody>
          <a:bodyPr/>
          <a:lstStyle/>
          <a:p>
            <a:r>
              <a:rPr lang="en-US"/>
              <a:t>CONFIDENTIAL  |  ©2019 CSA MN Chapter</a:t>
            </a:r>
          </a:p>
        </p:txBody>
      </p:sp>
      <p:sp>
        <p:nvSpPr>
          <p:cNvPr id="5" name="Slide Number Placeholder 4">
            <a:extLst>
              <a:ext uri="{FF2B5EF4-FFF2-40B4-BE49-F238E27FC236}">
                <a16:creationId xmlns:a16="http://schemas.microsoft.com/office/drawing/2014/main" id="{DF5C7CD3-844F-4430-A114-45A8C9279FCC}"/>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15631626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45F3512-4EA7-4142-9DA5-B9B973BB33E5}"/>
              </a:ext>
            </a:extLst>
          </p:cNvPr>
          <p:cNvSpPr>
            <a:spLocks noGrp="1"/>
          </p:cNvSpPr>
          <p:nvPr>
            <p:ph type="dt" sz="half" idx="10"/>
          </p:nvPr>
        </p:nvSpPr>
        <p:spPr/>
        <p:txBody>
          <a:bodyPr/>
          <a:lstStyle/>
          <a:p>
            <a:fld id="{7E114BAB-19CB-4F93-A7F1-1521565C8AFF}" type="datetime1">
              <a:rPr lang="en-US" smtClean="0"/>
              <a:t>6/15/2020</a:t>
            </a:fld>
            <a:endParaRPr lang="en-US"/>
          </a:p>
        </p:txBody>
      </p:sp>
      <p:sp>
        <p:nvSpPr>
          <p:cNvPr id="3" name="Footer Placeholder 2">
            <a:extLst>
              <a:ext uri="{FF2B5EF4-FFF2-40B4-BE49-F238E27FC236}">
                <a16:creationId xmlns:a16="http://schemas.microsoft.com/office/drawing/2014/main" id="{3F3D7541-EA19-44C8-9CB6-A232AF7F2BED}"/>
              </a:ext>
            </a:extLst>
          </p:cNvPr>
          <p:cNvSpPr>
            <a:spLocks noGrp="1"/>
          </p:cNvSpPr>
          <p:nvPr>
            <p:ph type="ftr" sz="quarter" idx="11"/>
          </p:nvPr>
        </p:nvSpPr>
        <p:spPr/>
        <p:txBody>
          <a:bodyPr/>
          <a:lstStyle/>
          <a:p>
            <a:r>
              <a:rPr lang="en-US"/>
              <a:t>CONFIDENTIAL  |  ©2019 CSA MN Chapter</a:t>
            </a:r>
          </a:p>
        </p:txBody>
      </p:sp>
      <p:sp>
        <p:nvSpPr>
          <p:cNvPr id="4" name="Slide Number Placeholder 3">
            <a:extLst>
              <a:ext uri="{FF2B5EF4-FFF2-40B4-BE49-F238E27FC236}">
                <a16:creationId xmlns:a16="http://schemas.microsoft.com/office/drawing/2014/main" id="{51312F15-C241-4E01-B243-B162FB8EF342}"/>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22063760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064032-76E8-4CBA-8192-C25D807492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C360358-FAB7-47AD-AAE8-D7210B3E6084}"/>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26264F4-0CD1-4451-92D6-E9FB88BABD3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FD3209C-3D86-4189-BB2A-2A5CDFABD278}"/>
              </a:ext>
            </a:extLst>
          </p:cNvPr>
          <p:cNvSpPr>
            <a:spLocks noGrp="1"/>
          </p:cNvSpPr>
          <p:nvPr>
            <p:ph type="dt" sz="half" idx="10"/>
          </p:nvPr>
        </p:nvSpPr>
        <p:spPr/>
        <p:txBody>
          <a:bodyPr/>
          <a:lstStyle/>
          <a:p>
            <a:fld id="{1844FF07-870C-49AE-9929-AC996D708FE7}" type="datetime1">
              <a:rPr lang="en-US" smtClean="0"/>
              <a:t>6/15/2020</a:t>
            </a:fld>
            <a:endParaRPr lang="en-US"/>
          </a:p>
        </p:txBody>
      </p:sp>
      <p:sp>
        <p:nvSpPr>
          <p:cNvPr id="6" name="Footer Placeholder 5">
            <a:extLst>
              <a:ext uri="{FF2B5EF4-FFF2-40B4-BE49-F238E27FC236}">
                <a16:creationId xmlns:a16="http://schemas.microsoft.com/office/drawing/2014/main" id="{FDD18428-1595-453C-B568-F5B50AD40641}"/>
              </a:ext>
            </a:extLst>
          </p:cNvPr>
          <p:cNvSpPr>
            <a:spLocks noGrp="1"/>
          </p:cNvSpPr>
          <p:nvPr>
            <p:ph type="ftr" sz="quarter" idx="11"/>
          </p:nvPr>
        </p:nvSpPr>
        <p:spPr/>
        <p:txBody>
          <a:bodyPr/>
          <a:lstStyle/>
          <a:p>
            <a:r>
              <a:rPr lang="en-US"/>
              <a:t>CONFIDENTIAL  |  ©2019 CSA MN Chapter</a:t>
            </a:r>
          </a:p>
        </p:txBody>
      </p:sp>
      <p:sp>
        <p:nvSpPr>
          <p:cNvPr id="7" name="Slide Number Placeholder 6">
            <a:extLst>
              <a:ext uri="{FF2B5EF4-FFF2-40B4-BE49-F238E27FC236}">
                <a16:creationId xmlns:a16="http://schemas.microsoft.com/office/drawing/2014/main" id="{676445C5-C5EC-4CAF-AFF7-898844772F71}"/>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24861855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1D004-EE6C-4BA1-961D-F1D4751616F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630C656-5AF4-45B6-9859-5928B3F1ED0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582CED3-0B2A-43CF-8760-683E389F9EA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8996CCB-C21A-4F15-A1E0-6B5CEDC1E205}"/>
              </a:ext>
            </a:extLst>
          </p:cNvPr>
          <p:cNvSpPr>
            <a:spLocks noGrp="1"/>
          </p:cNvSpPr>
          <p:nvPr>
            <p:ph type="dt" sz="half" idx="10"/>
          </p:nvPr>
        </p:nvSpPr>
        <p:spPr/>
        <p:txBody>
          <a:bodyPr/>
          <a:lstStyle/>
          <a:p>
            <a:fld id="{44148880-3BDB-47D6-9EF9-98C6547BFE78}" type="datetime1">
              <a:rPr lang="en-US" smtClean="0"/>
              <a:t>6/15/2020</a:t>
            </a:fld>
            <a:endParaRPr lang="en-US"/>
          </a:p>
        </p:txBody>
      </p:sp>
      <p:sp>
        <p:nvSpPr>
          <p:cNvPr id="6" name="Footer Placeholder 5">
            <a:extLst>
              <a:ext uri="{FF2B5EF4-FFF2-40B4-BE49-F238E27FC236}">
                <a16:creationId xmlns:a16="http://schemas.microsoft.com/office/drawing/2014/main" id="{0874EC64-A33E-48BB-9488-21201E0C00E4}"/>
              </a:ext>
            </a:extLst>
          </p:cNvPr>
          <p:cNvSpPr>
            <a:spLocks noGrp="1"/>
          </p:cNvSpPr>
          <p:nvPr>
            <p:ph type="ftr" sz="quarter" idx="11"/>
          </p:nvPr>
        </p:nvSpPr>
        <p:spPr/>
        <p:txBody>
          <a:bodyPr/>
          <a:lstStyle/>
          <a:p>
            <a:r>
              <a:rPr lang="en-US"/>
              <a:t>CONFIDENTIAL  |  ©2019 CSA MN Chapter</a:t>
            </a:r>
          </a:p>
        </p:txBody>
      </p:sp>
      <p:sp>
        <p:nvSpPr>
          <p:cNvPr id="7" name="Slide Number Placeholder 6">
            <a:extLst>
              <a:ext uri="{FF2B5EF4-FFF2-40B4-BE49-F238E27FC236}">
                <a16:creationId xmlns:a16="http://schemas.microsoft.com/office/drawing/2014/main" id="{14264836-E031-4F14-8FEE-D20793F80E01}"/>
              </a:ext>
            </a:extLst>
          </p:cNvPr>
          <p:cNvSpPr>
            <a:spLocks noGrp="1"/>
          </p:cNvSpPr>
          <p:nvPr>
            <p:ph type="sldNum" sz="quarter" idx="12"/>
          </p:nvPr>
        </p:nvSpPr>
        <p:spPr/>
        <p:txBody>
          <a:bodyPr/>
          <a:lstStyle/>
          <a:p>
            <a:fld id="{3756F1CB-D6D4-4E9B-AA03-D4891125D71F}" type="slidenum">
              <a:rPr lang="en-US" smtClean="0"/>
              <a:t>‹#›</a:t>
            </a:fld>
            <a:endParaRPr lang="en-US"/>
          </a:p>
        </p:txBody>
      </p:sp>
    </p:spTree>
    <p:extLst>
      <p:ext uri="{BB962C8B-B14F-4D97-AF65-F5344CB8AC3E}">
        <p14:creationId xmlns:p14="http://schemas.microsoft.com/office/powerpoint/2010/main" val="2194481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2F2F2"/>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2648D26-377E-4988-B582-42591C1570E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4AC1EF-EE1E-414F-90B6-B1324E39042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FF0780-DD31-4D0D-9BF6-5D726F114FF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612308-E081-40C3-A207-C4AC1F20D889}" type="datetime1">
              <a:rPr lang="en-US" smtClean="0"/>
              <a:t>6/15/2020</a:t>
            </a:fld>
            <a:endParaRPr lang="en-US"/>
          </a:p>
        </p:txBody>
      </p:sp>
      <p:sp>
        <p:nvSpPr>
          <p:cNvPr id="5" name="Footer Placeholder 4">
            <a:extLst>
              <a:ext uri="{FF2B5EF4-FFF2-40B4-BE49-F238E27FC236}">
                <a16:creationId xmlns:a16="http://schemas.microsoft.com/office/drawing/2014/main" id="{1066A614-6535-404C-8BBE-D5957193CB3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CONFIDENTIAL  |  ©2019 CSA MN Chapter</a:t>
            </a:r>
          </a:p>
        </p:txBody>
      </p:sp>
      <p:sp>
        <p:nvSpPr>
          <p:cNvPr id="6" name="Slide Number Placeholder 5">
            <a:extLst>
              <a:ext uri="{FF2B5EF4-FFF2-40B4-BE49-F238E27FC236}">
                <a16:creationId xmlns:a16="http://schemas.microsoft.com/office/drawing/2014/main" id="{096A86B7-045E-4370-AF8C-6301D27F39C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56F1CB-D6D4-4E9B-AA03-D4891125D71F}" type="slidenum">
              <a:rPr lang="en-US" smtClean="0"/>
              <a:t>‹#›</a:t>
            </a:fld>
            <a:endParaRPr lang="en-US"/>
          </a:p>
        </p:txBody>
      </p:sp>
    </p:spTree>
    <p:extLst>
      <p:ext uri="{BB962C8B-B14F-4D97-AF65-F5344CB8AC3E}">
        <p14:creationId xmlns:p14="http://schemas.microsoft.com/office/powerpoint/2010/main" val="2775042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4.svg"/><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6.svg"/><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8.svg"/><Relationship Id="rId4" Type="http://schemas.openxmlformats.org/officeDocument/2006/relationships/image" Target="../media/image7.png"/></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8463BB-4D1C-412F-921D-52A0F3750DED}"/>
              </a:ext>
            </a:extLst>
          </p:cNvPr>
          <p:cNvSpPr>
            <a:spLocks noGrp="1"/>
          </p:cNvSpPr>
          <p:nvPr>
            <p:ph type="ctrTitle"/>
          </p:nvPr>
        </p:nvSpPr>
        <p:spPr>
          <a:xfrm>
            <a:off x="1764131" y="1634837"/>
            <a:ext cx="9199433" cy="2198254"/>
          </a:xfrm>
          <a:solidFill>
            <a:schemeClr val="bg2"/>
          </a:solidFill>
        </p:spPr>
        <p:txBody>
          <a:bodyPr anchor="ctr">
            <a:normAutofit/>
          </a:bodyPr>
          <a:lstStyle/>
          <a:p>
            <a:pPr>
              <a:lnSpc>
                <a:spcPct val="100000"/>
              </a:lnSpc>
              <a:spcAft>
                <a:spcPts val="4200"/>
              </a:spcAft>
            </a:pPr>
            <a:r>
              <a:rPr lang="en-US" sz="4900" b="1" dirty="0"/>
              <a:t>Addressing GRC Business Challenges</a:t>
            </a:r>
            <a:br>
              <a:rPr lang="en-US" dirty="0"/>
            </a:br>
            <a:r>
              <a:rPr lang="en-US" sz="3600" i="1" dirty="0">
                <a:solidFill>
                  <a:srgbClr val="FF0000"/>
                </a:solidFill>
              </a:rPr>
              <a:t>Case Studies in Cloud Implementations</a:t>
            </a:r>
            <a:endParaRPr lang="en-US" i="1" dirty="0">
              <a:solidFill>
                <a:srgbClr val="FF0000"/>
              </a:solidFill>
            </a:endParaRPr>
          </a:p>
        </p:txBody>
      </p:sp>
      <p:sp>
        <p:nvSpPr>
          <p:cNvPr id="3" name="Subtitle 2">
            <a:extLst>
              <a:ext uri="{FF2B5EF4-FFF2-40B4-BE49-F238E27FC236}">
                <a16:creationId xmlns:a16="http://schemas.microsoft.com/office/drawing/2014/main" id="{1806102B-8A57-48C3-A028-83CA98F44654}"/>
              </a:ext>
            </a:extLst>
          </p:cNvPr>
          <p:cNvSpPr>
            <a:spLocks noGrp="1"/>
          </p:cNvSpPr>
          <p:nvPr>
            <p:ph type="subTitle" idx="1"/>
          </p:nvPr>
        </p:nvSpPr>
        <p:spPr>
          <a:xfrm>
            <a:off x="1764131" y="3833090"/>
            <a:ext cx="9199434" cy="1424709"/>
          </a:xfrm>
          <a:solidFill>
            <a:schemeClr val="bg2"/>
          </a:solidFill>
        </p:spPr>
        <p:txBody>
          <a:bodyPr anchor="ctr"/>
          <a:lstStyle/>
          <a:p>
            <a:r>
              <a:rPr lang="en-US" dirty="0"/>
              <a:t>                                               Duo Security is now part of Cisco</a:t>
            </a:r>
          </a:p>
        </p:txBody>
      </p:sp>
      <p:grpSp>
        <p:nvGrpSpPr>
          <p:cNvPr id="12" name="Group 11">
            <a:extLst>
              <a:ext uri="{FF2B5EF4-FFF2-40B4-BE49-F238E27FC236}">
                <a16:creationId xmlns:a16="http://schemas.microsoft.com/office/drawing/2014/main" id="{8240DBA1-C285-4921-B6BB-E01C609FC319}"/>
              </a:ext>
            </a:extLst>
          </p:cNvPr>
          <p:cNvGrpSpPr/>
          <p:nvPr/>
        </p:nvGrpSpPr>
        <p:grpSpPr>
          <a:xfrm>
            <a:off x="-9236" y="1503218"/>
            <a:ext cx="1773368" cy="3851564"/>
            <a:chOff x="-9236" y="1503218"/>
            <a:chExt cx="1773368" cy="3851564"/>
          </a:xfrm>
        </p:grpSpPr>
        <p:sp>
          <p:nvSpPr>
            <p:cNvPr id="4" name="Rectangle 3">
              <a:extLst>
                <a:ext uri="{FF2B5EF4-FFF2-40B4-BE49-F238E27FC236}">
                  <a16:creationId xmlns:a16="http://schemas.microsoft.com/office/drawing/2014/main" id="{CF7C559F-7640-45AB-80E7-4ABE62582C3D}"/>
                </a:ext>
              </a:extLst>
            </p:cNvPr>
            <p:cNvSpPr/>
            <p:nvPr/>
          </p:nvSpPr>
          <p:spPr>
            <a:xfrm>
              <a:off x="-9236" y="1503218"/>
              <a:ext cx="1006763" cy="3851564"/>
            </a:xfrm>
            <a:prstGeom prst="rect">
              <a:avLst/>
            </a:prstGeom>
            <a:solidFill>
              <a:srgbClr val="0064A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a:extLst>
                <a:ext uri="{FF2B5EF4-FFF2-40B4-BE49-F238E27FC236}">
                  <a16:creationId xmlns:a16="http://schemas.microsoft.com/office/drawing/2014/main" id="{F3E7635E-A943-4ED4-A03F-FC9F0132777D}"/>
                </a:ext>
              </a:extLst>
            </p:cNvPr>
            <p:cNvSpPr/>
            <p:nvPr/>
          </p:nvSpPr>
          <p:spPr>
            <a:xfrm>
              <a:off x="1394684" y="1503218"/>
              <a:ext cx="369448" cy="3851564"/>
            </a:xfrm>
            <a:prstGeom prst="rect">
              <a:avLst/>
            </a:prstGeom>
            <a:solidFill>
              <a:srgbClr val="3499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F4F2BB15-EF7D-4E95-AC3B-7FBF7AAC984E}"/>
                </a:ext>
              </a:extLst>
            </p:cNvPr>
            <p:cNvSpPr/>
            <p:nvPr/>
          </p:nvSpPr>
          <p:spPr>
            <a:xfrm>
              <a:off x="997527" y="1503218"/>
              <a:ext cx="221676" cy="3851564"/>
            </a:xfrm>
            <a:prstGeom prst="rect">
              <a:avLst/>
            </a:prstGeom>
            <a:solidFill>
              <a:srgbClr val="F68F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7" name="Content Placeholder 16">
            <a:extLst>
              <a:ext uri="{FF2B5EF4-FFF2-40B4-BE49-F238E27FC236}">
                <a16:creationId xmlns:a16="http://schemas.microsoft.com/office/drawing/2014/main" id="{3932DD61-07CF-40DB-A2CF-3534420D453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97527" y="271177"/>
            <a:ext cx="3810535" cy="1003441"/>
          </a:xfrm>
          <a:prstGeom prst="rect">
            <a:avLst/>
          </a:prstGeom>
        </p:spPr>
      </p:pic>
      <p:sp>
        <p:nvSpPr>
          <p:cNvPr id="15" name="TextBox 14">
            <a:extLst>
              <a:ext uri="{FF2B5EF4-FFF2-40B4-BE49-F238E27FC236}">
                <a16:creationId xmlns:a16="http://schemas.microsoft.com/office/drawing/2014/main" id="{B65C2A57-E5C2-4947-8F78-0E9F52486EB1}"/>
              </a:ext>
            </a:extLst>
          </p:cNvPr>
          <p:cNvSpPr txBox="1"/>
          <p:nvPr/>
        </p:nvSpPr>
        <p:spPr>
          <a:xfrm>
            <a:off x="7748247" y="5420298"/>
            <a:ext cx="2762735" cy="369332"/>
          </a:xfrm>
          <a:prstGeom prst="rect">
            <a:avLst/>
          </a:prstGeom>
          <a:noFill/>
        </p:spPr>
        <p:txBody>
          <a:bodyPr wrap="square" rtlCol="0">
            <a:spAutoFit/>
          </a:bodyPr>
          <a:lstStyle/>
          <a:p>
            <a:pPr algn="r"/>
            <a:r>
              <a:rPr lang="en-US" i="1" dirty="0"/>
              <a:t>Thank you to our sponsors!</a:t>
            </a:r>
          </a:p>
        </p:txBody>
      </p:sp>
      <p:pic>
        <p:nvPicPr>
          <p:cNvPr id="10" name="Picture 9" descr="A picture containing drawing, clock, mirror&#10;&#10;Description automatically generated">
            <a:extLst>
              <a:ext uri="{FF2B5EF4-FFF2-40B4-BE49-F238E27FC236}">
                <a16:creationId xmlns:a16="http://schemas.microsoft.com/office/drawing/2014/main" id="{AD2A4E5B-F2F8-1A4B-9269-2E4DC5BA8570}"/>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6508" y="4193310"/>
            <a:ext cx="1867754" cy="602501"/>
          </a:xfrm>
          <a:prstGeom prst="rect">
            <a:avLst/>
          </a:prstGeom>
        </p:spPr>
      </p:pic>
    </p:spTree>
    <p:extLst>
      <p:ext uri="{BB962C8B-B14F-4D97-AF65-F5344CB8AC3E}">
        <p14:creationId xmlns:p14="http://schemas.microsoft.com/office/powerpoint/2010/main" val="842969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365126"/>
            <a:ext cx="10515600" cy="826366"/>
          </a:xfrm>
        </p:spPr>
        <p:txBody>
          <a:bodyPr>
            <a:normAutofit fontScale="90000"/>
          </a:bodyPr>
          <a:lstStyle/>
          <a:p>
            <a:r>
              <a:rPr lang="en-US" sz="4000" dirty="0"/>
              <a:t>Unique Use Case (firing outsourced development firm)</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10</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47925"/>
          </a:xfrm>
          <a:prstGeom prst="rect">
            <a:avLst/>
          </a:prstGeom>
        </p:spPr>
        <p:txBody>
          <a:bodyPr vert="horz" lIns="91440" tIns="45720" rIns="91440" bIns="45720" rtlCol="0">
            <a:normAutofit fontScale="6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indent="-469900">
              <a:buFont typeface="Wingdings" pitchFamily="2" charset="2"/>
              <a:buChar char="Ø"/>
            </a:pPr>
            <a:r>
              <a:rPr lang="en-US" sz="2400" b="1" dirty="0"/>
              <a:t>What was the business challenge?</a:t>
            </a:r>
          </a:p>
          <a:p>
            <a:pPr marL="755650" lvl="2" indent="-285750">
              <a:lnSpc>
                <a:spcPct val="110000"/>
              </a:lnSpc>
              <a:buFont typeface="Wingdings" panose="05000000000000000000" pitchFamily="2" charset="2"/>
              <a:buChar char="Ø"/>
            </a:pPr>
            <a:r>
              <a:rPr lang="en-US" sz="2300" i="1" dirty="0"/>
              <a:t>The company decided to insource the development of an application that was being developed and hosted by a 3rd party development firm.</a:t>
            </a:r>
          </a:p>
          <a:p>
            <a:pPr marL="755650" lvl="2" indent="-285750">
              <a:lnSpc>
                <a:spcPct val="110000"/>
              </a:lnSpc>
              <a:buFont typeface="Wingdings" panose="05000000000000000000" pitchFamily="2" charset="2"/>
              <a:buChar char="Ø"/>
            </a:pPr>
            <a:r>
              <a:rPr lang="en-US" sz="2300" i="1" dirty="0"/>
              <a:t>They needed to make sure they had fully taken over the application, so they decided to move to the cloud</a:t>
            </a:r>
          </a:p>
          <a:p>
            <a:pPr marL="755650" lvl="2" indent="-285750">
              <a:lnSpc>
                <a:spcPct val="110000"/>
              </a:lnSpc>
              <a:buFont typeface="Wingdings" panose="05000000000000000000" pitchFamily="2" charset="2"/>
              <a:buChar char="Ø"/>
            </a:pPr>
            <a:r>
              <a:rPr lang="en-US" sz="2300" i="1" dirty="0"/>
              <a:t>It was thought that this would be an easy way to ”mimic” the hosted environment </a:t>
            </a:r>
            <a:r>
              <a:rPr lang="en-US" sz="2100" b="1" dirty="0">
                <a:sym typeface="Wingdings" pitchFamily="2" charset="2"/>
              </a:rPr>
              <a:t></a:t>
            </a:r>
          </a:p>
          <a:p>
            <a:pPr marL="469900" lvl="2" indent="0">
              <a:lnSpc>
                <a:spcPct val="110000"/>
              </a:lnSpc>
              <a:buNone/>
            </a:pPr>
            <a:endParaRPr lang="en-US" sz="2100" b="1" dirty="0"/>
          </a:p>
          <a:p>
            <a:pPr marL="469900" indent="-469900">
              <a:buFont typeface="Wingdings" pitchFamily="2" charset="2"/>
              <a:buChar char="Ø"/>
            </a:pPr>
            <a:r>
              <a:rPr lang="en-US" sz="2400" b="1" dirty="0"/>
              <a:t>How did you address the following with your system or application:</a:t>
            </a:r>
          </a:p>
          <a:p>
            <a:pPr marL="755650" lvl="2" indent="-285750">
              <a:lnSpc>
                <a:spcPct val="110000"/>
              </a:lnSpc>
              <a:buFont typeface="Wingdings" panose="05000000000000000000" pitchFamily="2" charset="2"/>
              <a:buChar char="Ø"/>
            </a:pPr>
            <a:r>
              <a:rPr lang="en-US" sz="2200" i="1" dirty="0"/>
              <a:t>Business requirements were defined after the move</a:t>
            </a:r>
          </a:p>
          <a:p>
            <a:pPr marL="755650" lvl="2" indent="-285750">
              <a:lnSpc>
                <a:spcPct val="110000"/>
              </a:lnSpc>
              <a:buFont typeface="Wingdings" panose="05000000000000000000" pitchFamily="2" charset="2"/>
              <a:buChar char="Ø"/>
            </a:pPr>
            <a:r>
              <a:rPr lang="en-US" sz="2200" i="1" dirty="0"/>
              <a:t>Meetings with the business owner were conducted to determine what data was being transmitted, processed, and/or stored</a:t>
            </a:r>
          </a:p>
          <a:p>
            <a:pPr marL="755650" lvl="2" indent="-285750">
              <a:lnSpc>
                <a:spcPct val="110000"/>
              </a:lnSpc>
              <a:buFont typeface="Wingdings" panose="05000000000000000000" pitchFamily="2" charset="2"/>
              <a:buChar char="Ø"/>
            </a:pPr>
            <a:r>
              <a:rPr lang="en-US" sz="2200" i="1" dirty="0"/>
              <a:t>A 3rd party vendor was hired to perform a risk assessment to determine what security controls were needed.</a:t>
            </a:r>
          </a:p>
          <a:p>
            <a:pPr marL="755650" lvl="2" indent="-285750">
              <a:lnSpc>
                <a:spcPct val="110000"/>
              </a:lnSpc>
              <a:buFont typeface="Wingdings" panose="05000000000000000000" pitchFamily="2" charset="2"/>
              <a:buChar char="Ø"/>
            </a:pPr>
            <a:r>
              <a:rPr lang="en-US" sz="2200" i="1" dirty="0"/>
              <a:t>Several security tests were performed to determine exposure and level of risk of compromise</a:t>
            </a:r>
          </a:p>
          <a:p>
            <a:pPr marL="755650" lvl="2" indent="-285750">
              <a:lnSpc>
                <a:spcPct val="110000"/>
              </a:lnSpc>
              <a:buFont typeface="Wingdings" panose="05000000000000000000" pitchFamily="2" charset="2"/>
              <a:buChar char="Ø"/>
            </a:pPr>
            <a:r>
              <a:rPr lang="en-US" sz="2200" i="1" dirty="0"/>
              <a:t>A secure cloud environment was designed and implemented to ensure the proper controls were in place for this application as well as others in the future.</a:t>
            </a:r>
          </a:p>
          <a:p>
            <a:pPr marL="755650" lvl="2" indent="-285750">
              <a:lnSpc>
                <a:spcPct val="110000"/>
              </a:lnSpc>
              <a:buFont typeface="Wingdings" panose="05000000000000000000" pitchFamily="2" charset="2"/>
              <a:buChar char="Ø"/>
            </a:pPr>
            <a:r>
              <a:rPr lang="en-US" sz="2200" i="1" dirty="0"/>
              <a:t>We hired system administrators that are dedicated to cloud administration</a:t>
            </a:r>
          </a:p>
          <a:p>
            <a:pPr marL="355600" lvl="1" indent="-342900">
              <a:buFont typeface="Wingdings" pitchFamily="2" charset="2"/>
              <a:buChar char="Ø"/>
            </a:pPr>
            <a:endParaRPr lang="en-US" sz="1100" b="1" dirty="0"/>
          </a:p>
          <a:p>
            <a:pPr marL="469900" lvl="1" indent="-457200">
              <a:buFont typeface="Wingdings" pitchFamily="2" charset="2"/>
              <a:buChar char="Ø"/>
            </a:pPr>
            <a:r>
              <a:rPr lang="en-US" b="1" dirty="0"/>
              <a:t>What were some of the hurdles you had to overcome - what lessons learned would like to share with your peers?</a:t>
            </a:r>
          </a:p>
          <a:p>
            <a:pPr marL="755650" lvl="2" indent="-285750">
              <a:lnSpc>
                <a:spcPct val="110000"/>
              </a:lnSpc>
              <a:buFont typeface="Wingdings" panose="05000000000000000000" pitchFamily="2" charset="2"/>
              <a:buChar char="Ø"/>
            </a:pPr>
            <a:r>
              <a:rPr lang="en-US" sz="2200" i="1" dirty="0"/>
              <a:t>Reverse engineering the business requirements and connectivity after the application is in the cloud is very difficult and time consuming</a:t>
            </a:r>
          </a:p>
          <a:p>
            <a:pPr marL="755650" lvl="2" indent="-285750">
              <a:lnSpc>
                <a:spcPct val="110000"/>
              </a:lnSpc>
              <a:buFont typeface="Wingdings" panose="05000000000000000000" pitchFamily="2" charset="2"/>
              <a:buChar char="Ø"/>
            </a:pPr>
            <a:r>
              <a:rPr lang="en-US" sz="2200" i="1" dirty="0"/>
              <a:t>Incidents!  Bad cloud designs are low hanging fruit to all attackers.</a:t>
            </a:r>
          </a:p>
          <a:p>
            <a:pPr marL="0" indent="0">
              <a:buNone/>
            </a:pPr>
            <a:endParaRPr lang="en-US" b="1" dirty="0"/>
          </a:p>
        </p:txBody>
      </p:sp>
    </p:spTree>
    <p:extLst>
      <p:ext uri="{BB962C8B-B14F-4D97-AF65-F5344CB8AC3E}">
        <p14:creationId xmlns:p14="http://schemas.microsoft.com/office/powerpoint/2010/main" val="10192021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365126"/>
            <a:ext cx="10515600" cy="826366"/>
          </a:xfrm>
        </p:spPr>
        <p:txBody>
          <a:bodyPr>
            <a:normAutofit/>
          </a:bodyPr>
          <a:lstStyle/>
          <a:p>
            <a:r>
              <a:rPr lang="en-US" dirty="0"/>
              <a:t>Case Study #3 Presenter – Minnwest Bank</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11</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22735"/>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11600" b="1" dirty="0"/>
              <a:t>Jonathan Schiller</a:t>
            </a:r>
          </a:p>
          <a:p>
            <a:pPr lvl="1">
              <a:lnSpc>
                <a:spcPct val="120000"/>
              </a:lnSpc>
              <a:buFont typeface="Wingdings" panose="05000000000000000000" pitchFamily="2" charset="2"/>
              <a:buChar char="Ø"/>
            </a:pPr>
            <a:r>
              <a:rPr lang="en-US" sz="10000" i="1" dirty="0"/>
              <a:t>Minnwest Bank: Chief Security Officer </a:t>
            </a:r>
          </a:p>
          <a:p>
            <a:pPr lvl="1">
              <a:lnSpc>
                <a:spcPct val="120000"/>
              </a:lnSpc>
              <a:buFont typeface="Wingdings" panose="05000000000000000000" pitchFamily="2" charset="2"/>
              <a:buChar char="Ø"/>
            </a:pPr>
            <a:r>
              <a:rPr lang="en-US" sz="6400" dirty="0"/>
              <a:t>Responsibility for cybersecurity, data protection and privacy, business continuity, incident response, vendor management and also oversees the physical security program.  He is an Information Technology and Security professional with over 30 years of progressive experience with a detailed focus on information security program development, audit, risk management, project management and system and network design and development.  Jonathan possesses in-depth knowledge and experience with security and compliance risk analysis, threat identification and mitigation, and vulnerability reduction. </a:t>
            </a:r>
          </a:p>
          <a:p>
            <a:pPr marL="457200" lvl="1" indent="0">
              <a:lnSpc>
                <a:spcPct val="120000"/>
              </a:lnSpc>
              <a:buNone/>
            </a:pPr>
            <a:endParaRPr lang="en-US" sz="6400" dirty="0"/>
          </a:p>
          <a:p>
            <a:pPr lvl="1">
              <a:lnSpc>
                <a:spcPct val="120000"/>
              </a:lnSpc>
              <a:buFont typeface="Wingdings" panose="05000000000000000000" pitchFamily="2" charset="2"/>
              <a:buChar char="Ø"/>
            </a:pPr>
            <a:r>
              <a:rPr lang="en-US" sz="6400" dirty="0"/>
              <a:t>Jonathan began his career in the security disciplines during 14 years in the United States Air Force followed by stints at US Bank, United Health Group and Carlson Companies before joining Minnwest Bank in 2007.  Jonathan received his B.S. from Troy University and maintains the Certified Information Systems Security Professional (CISSP) and Certified in Risk and Information Systems Control (CRISC).</a:t>
            </a:r>
          </a:p>
          <a:p>
            <a:pPr marL="457200" lvl="1" indent="0">
              <a:buNone/>
            </a:pPr>
            <a:endParaRPr lang="en-US" sz="6400" dirty="0"/>
          </a:p>
          <a:p>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32992547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365126"/>
            <a:ext cx="10515600" cy="826366"/>
          </a:xfrm>
        </p:spPr>
        <p:txBody>
          <a:bodyPr>
            <a:normAutofit fontScale="90000"/>
          </a:bodyPr>
          <a:lstStyle/>
          <a:p>
            <a:r>
              <a:rPr lang="en-US" dirty="0"/>
              <a:t>Case Study:  Commercial Loan Origination and Analysis (Sageworks)</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12</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p:cNvCxnSpPr>
          <p:nvPr/>
        </p:nvCxnSpPr>
        <p:spPr>
          <a:xfrm>
            <a:off x="838200" y="1310054"/>
            <a:ext cx="525780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4792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indent="-469900">
              <a:buFont typeface="Wingdings" pitchFamily="2" charset="2"/>
              <a:buChar char="Ø"/>
            </a:pPr>
            <a:endParaRPr lang="en-US" sz="2400" b="1" dirty="0"/>
          </a:p>
          <a:p>
            <a:pPr marL="469900" indent="-469900">
              <a:buFont typeface="Wingdings" pitchFamily="2" charset="2"/>
              <a:buChar char="Ø"/>
            </a:pPr>
            <a:r>
              <a:rPr lang="en-US" sz="2400" b="1" dirty="0"/>
              <a:t>The previous in-house solution lacked flexibility and did not integrate with any of the other core banking systems.  </a:t>
            </a:r>
            <a:endParaRPr lang="en-US" sz="1200" b="1" dirty="0"/>
          </a:p>
          <a:p>
            <a:pPr marL="469900" indent="-469900">
              <a:buFont typeface="Wingdings" pitchFamily="2" charset="2"/>
              <a:buChar char="Ø"/>
            </a:pPr>
            <a:r>
              <a:rPr lang="en-US" sz="2400" b="1" dirty="0"/>
              <a:t>Minnwest is moving to take the experience to the customer.  Employees need to have the same access and experience from anywhere that is the same as when they are in their office.</a:t>
            </a:r>
          </a:p>
          <a:p>
            <a:pPr marL="927100" lvl="1" indent="-469900">
              <a:buFont typeface="Wingdings" pitchFamily="2" charset="2"/>
              <a:buChar char="Ø"/>
            </a:pPr>
            <a:r>
              <a:rPr lang="en-US" sz="2000" b="1" dirty="0"/>
              <a:t>SAML federation – Minnwest moving to </a:t>
            </a:r>
            <a:r>
              <a:rPr lang="en-US" sz="2000" b="1" dirty="0" err="1"/>
              <a:t>ZScaler</a:t>
            </a:r>
            <a:r>
              <a:rPr lang="en-US" sz="2000" b="1" dirty="0"/>
              <a:t> ZPA w/Azure AD and MFA</a:t>
            </a:r>
          </a:p>
          <a:p>
            <a:pPr marL="927100" lvl="1" indent="-469900">
              <a:buFont typeface="Wingdings" pitchFamily="2" charset="2"/>
              <a:buChar char="Ø"/>
            </a:pPr>
            <a:r>
              <a:rPr lang="en-US" sz="2000" b="1" dirty="0"/>
              <a:t>Accessibility – Able to access from anywhere with a company device, no back-hauling through the data center</a:t>
            </a:r>
          </a:p>
          <a:p>
            <a:pPr marL="927100" lvl="1" indent="-469900">
              <a:buFont typeface="Wingdings" pitchFamily="2" charset="2"/>
              <a:buChar char="Ø"/>
            </a:pPr>
            <a:r>
              <a:rPr lang="en-US" sz="2000" b="1" dirty="0"/>
              <a:t>Collaboration – Customer documentation uploaded into the system; accessible for spreading analysis, etc.</a:t>
            </a:r>
          </a:p>
          <a:p>
            <a:pPr marL="927100" lvl="1" indent="-469900">
              <a:buFont typeface="Wingdings" pitchFamily="2" charset="2"/>
              <a:buChar char="Ø"/>
            </a:pPr>
            <a:r>
              <a:rPr lang="en-US" sz="2000" b="1" dirty="0"/>
              <a:t>Flexible – Credit presentations easily modified for the type of loan and business.</a:t>
            </a:r>
          </a:p>
          <a:p>
            <a:pPr marL="927100" lvl="1" indent="-469900">
              <a:buFont typeface="Wingdings" pitchFamily="2" charset="2"/>
              <a:buChar char="Ø"/>
            </a:pPr>
            <a:r>
              <a:rPr lang="en-US" sz="2000" b="1" dirty="0"/>
              <a:t>Cost effective – No on-site storage</a:t>
            </a:r>
          </a:p>
          <a:p>
            <a:pPr marL="927100" lvl="1" indent="-469900">
              <a:buFont typeface="Wingdings" pitchFamily="2" charset="2"/>
              <a:buChar char="Ø"/>
            </a:pPr>
            <a:r>
              <a:rPr lang="en-US" sz="2000" b="1" dirty="0"/>
              <a:t>Integration – Directly into the in-house COLD storage solution</a:t>
            </a:r>
          </a:p>
          <a:p>
            <a:pPr marL="0" indent="0">
              <a:buNone/>
            </a:pPr>
            <a:endParaRPr lang="en-US" b="1" dirty="0"/>
          </a:p>
        </p:txBody>
      </p:sp>
    </p:spTree>
    <p:extLst>
      <p:ext uri="{BB962C8B-B14F-4D97-AF65-F5344CB8AC3E}">
        <p14:creationId xmlns:p14="http://schemas.microsoft.com/office/powerpoint/2010/main" val="7341200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365126"/>
            <a:ext cx="10515600" cy="826366"/>
          </a:xfrm>
        </p:spPr>
        <p:txBody>
          <a:bodyPr>
            <a:normAutofit fontScale="90000"/>
          </a:bodyPr>
          <a:lstStyle/>
          <a:p>
            <a:r>
              <a:rPr lang="en-US" dirty="0"/>
              <a:t>Case Study:  Commercial Loan Origination and Analysis (Sageworks)</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13</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p:cNvCxnSpPr>
          <p:nvPr/>
        </p:nvCxnSpPr>
        <p:spPr>
          <a:xfrm>
            <a:off x="838200" y="1310054"/>
            <a:ext cx="525780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47925"/>
          </a:xfrm>
          <a:prstGeom prst="rect">
            <a:avLst/>
          </a:prstGeom>
        </p:spPr>
        <p:txBody>
          <a:bodyPr vert="horz" lIns="91440" tIns="45720" rIns="91440" bIns="45720" rtlCol="0">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indent="-469900">
              <a:buFont typeface="Wingdings" pitchFamily="2" charset="2"/>
              <a:buChar char="Ø"/>
            </a:pPr>
            <a:endParaRPr lang="en-US" sz="2400" b="1" dirty="0"/>
          </a:p>
          <a:p>
            <a:pPr marL="469900" indent="-469900">
              <a:buFont typeface="Wingdings" pitchFamily="2" charset="2"/>
              <a:buChar char="Ø"/>
            </a:pPr>
            <a:r>
              <a:rPr lang="en-US" sz="2400" b="1" dirty="0"/>
              <a:t>How did you address the following with your system or application:</a:t>
            </a:r>
          </a:p>
          <a:p>
            <a:pPr lvl="1">
              <a:buFont typeface="Wingdings" panose="05000000000000000000" pitchFamily="2" charset="2"/>
              <a:buChar char="Ø"/>
            </a:pPr>
            <a:r>
              <a:rPr lang="en-US" dirty="0"/>
              <a:t>Business requirements definition : Very strong project management program; detailed scope and deliverables</a:t>
            </a:r>
          </a:p>
          <a:p>
            <a:pPr lvl="1">
              <a:buFont typeface="Wingdings" panose="05000000000000000000" pitchFamily="2" charset="2"/>
              <a:buChar char="Ø"/>
            </a:pPr>
            <a:r>
              <a:rPr lang="en-US" dirty="0"/>
              <a:t>Hosting of sensitive data – data breach – incident response readiness : CSO completes detailed review of SOC2 and audit programs as well as a contract review; application security testing; business continuity and disaster recovery plans and test results</a:t>
            </a:r>
          </a:p>
          <a:p>
            <a:pPr lvl="1">
              <a:buFont typeface="Wingdings" panose="05000000000000000000" pitchFamily="2" charset="2"/>
              <a:buChar char="Ø"/>
            </a:pPr>
            <a:r>
              <a:rPr lang="en-US" dirty="0"/>
              <a:t>Compliance : The SOC2 review includes </a:t>
            </a:r>
            <a:r>
              <a:rPr lang="en-US" dirty="0" err="1"/>
              <a:t>Minnwest’s</a:t>
            </a:r>
            <a:r>
              <a:rPr lang="en-US" dirty="0"/>
              <a:t> compliance requirements based on the type of data and data access</a:t>
            </a:r>
          </a:p>
          <a:p>
            <a:pPr lvl="1">
              <a:buFont typeface="Wingdings" panose="05000000000000000000" pitchFamily="2" charset="2"/>
              <a:buChar char="Ø"/>
            </a:pPr>
            <a:r>
              <a:rPr lang="en-US" dirty="0"/>
              <a:t>Security : The SOC2 review includes user and admin controls as well as separation of duties; audit of security controls is part of the SOC2 review</a:t>
            </a:r>
          </a:p>
          <a:p>
            <a:pPr lvl="1">
              <a:buFont typeface="Wingdings" panose="05000000000000000000" pitchFamily="2" charset="2"/>
              <a:buChar char="Ø"/>
            </a:pPr>
            <a:r>
              <a:rPr lang="en-US" dirty="0"/>
              <a:t>Privacy : Separation of Minnwest data from other clients; separate database instance</a:t>
            </a:r>
          </a:p>
          <a:p>
            <a:pPr lvl="1">
              <a:buFont typeface="Wingdings" panose="05000000000000000000" pitchFamily="2" charset="2"/>
              <a:buChar char="Ø"/>
            </a:pPr>
            <a:r>
              <a:rPr lang="en-US" dirty="0"/>
              <a:t>System administration : In-house is only user admin; SOC2 review includes admin capabilities and training</a:t>
            </a:r>
          </a:p>
          <a:p>
            <a:pPr marL="355600" lvl="1" indent="-342900">
              <a:buFont typeface="Wingdings" pitchFamily="2" charset="2"/>
              <a:buChar char="Ø"/>
            </a:pPr>
            <a:endParaRPr lang="en-US" sz="1100" b="1" dirty="0"/>
          </a:p>
          <a:p>
            <a:pPr marL="469900" lvl="1" indent="-457200">
              <a:buFont typeface="Wingdings" pitchFamily="2" charset="2"/>
              <a:buChar char="Ø"/>
            </a:pPr>
            <a:r>
              <a:rPr lang="en-US" b="1" dirty="0"/>
              <a:t>What were some of the hurdles you had to overcome - what lessons learned would like to share with your peers?</a:t>
            </a:r>
          </a:p>
          <a:p>
            <a:pPr marL="812800" lvl="2" indent="-342900">
              <a:buFont typeface="Wingdings" panose="05000000000000000000" pitchFamily="2" charset="2"/>
              <a:buChar char="Ø"/>
            </a:pPr>
            <a:r>
              <a:rPr lang="en-US" sz="2400" dirty="0"/>
              <a:t>Risk Management saw this as losing control of confidential customer.</a:t>
            </a:r>
          </a:p>
          <a:p>
            <a:pPr marL="1270000" lvl="3" indent="-342900">
              <a:buFont typeface="Wingdings" panose="05000000000000000000" pitchFamily="2" charset="2"/>
              <a:buChar char="Ø"/>
            </a:pPr>
            <a:r>
              <a:rPr lang="en-US" sz="2200" dirty="0"/>
              <a:t>Security Program; including personnel</a:t>
            </a:r>
          </a:p>
          <a:p>
            <a:pPr marL="1270000" lvl="3" indent="-342900">
              <a:buFont typeface="Wingdings" panose="05000000000000000000" pitchFamily="2" charset="2"/>
              <a:buChar char="Ø"/>
            </a:pPr>
            <a:r>
              <a:rPr lang="en-US" sz="2200" dirty="0"/>
              <a:t>Audit Program</a:t>
            </a:r>
          </a:p>
          <a:p>
            <a:pPr marL="1270000" lvl="3" indent="-342900">
              <a:buFont typeface="Wingdings" panose="05000000000000000000" pitchFamily="2" charset="2"/>
              <a:buChar char="Ø"/>
            </a:pPr>
            <a:r>
              <a:rPr lang="en-US" sz="2200" dirty="0"/>
              <a:t>SLAs</a:t>
            </a:r>
          </a:p>
          <a:p>
            <a:pPr marL="1270000" lvl="3" indent="-342900">
              <a:buFont typeface="Wingdings" panose="05000000000000000000" pitchFamily="2" charset="2"/>
              <a:buChar char="Ø"/>
            </a:pPr>
            <a:r>
              <a:rPr lang="en-US" sz="2200" dirty="0"/>
              <a:t>NDA</a:t>
            </a:r>
          </a:p>
          <a:p>
            <a:pPr marL="0" indent="0">
              <a:buNone/>
            </a:pPr>
            <a:endParaRPr lang="en-US" b="1" dirty="0"/>
          </a:p>
        </p:txBody>
      </p:sp>
    </p:spTree>
    <p:extLst>
      <p:ext uri="{BB962C8B-B14F-4D97-AF65-F5344CB8AC3E}">
        <p14:creationId xmlns:p14="http://schemas.microsoft.com/office/powerpoint/2010/main" val="42625691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229999"/>
            <a:ext cx="11028218" cy="961493"/>
          </a:xfrm>
        </p:spPr>
        <p:txBody>
          <a:bodyPr>
            <a:noAutofit/>
          </a:bodyPr>
          <a:lstStyle/>
          <a:p>
            <a:r>
              <a:rPr lang="en-US" sz="3600" dirty="0"/>
              <a:t>Case Study #4 Presenter – Duane McIntyre – Financial Services and Health Care Consultant</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14</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227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3100" b="1" dirty="0"/>
              <a:t>Duane McIntyre</a:t>
            </a:r>
          </a:p>
          <a:p>
            <a:pPr lvl="1">
              <a:buFont typeface="Wingdings" panose="05000000000000000000" pitchFamily="2" charset="2"/>
              <a:buChar char="Ø"/>
            </a:pPr>
            <a:r>
              <a:rPr lang="en-US" sz="2000" dirty="0"/>
              <a:t>Duane is a technology management consultant. He has over 20 years of information security and technology experience with extensive background in data center, cloud integration experience in health care and financial services. In his current role he has been advising clients on their strategy and roadmaps in moving to Agile, DevOps and the cloud. </a:t>
            </a:r>
          </a:p>
          <a:p>
            <a:pPr marL="457200" lvl="1" indent="0">
              <a:buNone/>
            </a:pPr>
            <a:endParaRPr lang="en-US" sz="2000" dirty="0"/>
          </a:p>
          <a:p>
            <a:pPr lvl="1">
              <a:buFont typeface="Wingdings" panose="05000000000000000000" pitchFamily="2" charset="2"/>
              <a:buChar char="Ø"/>
            </a:pPr>
            <a:r>
              <a:rPr lang="en-US" sz="1700" dirty="0"/>
              <a:t>Duane previously worked at Maximus, Ditech Financial, Allianz Life, IBM and Sprint. He graduated from Concordia University. Duane is IT Service Management – Infrastructure Library (ITIL) certified.</a:t>
            </a:r>
          </a:p>
          <a:p>
            <a:pPr lvl="1"/>
            <a:endParaRPr lang="en-US" dirty="0"/>
          </a:p>
          <a:p>
            <a:endParaRPr lang="en-US" b="1" dirty="0"/>
          </a:p>
          <a:p>
            <a:pPr marL="0" indent="0">
              <a:buNone/>
            </a:pPr>
            <a:endParaRPr lang="en-US" b="1" dirty="0"/>
          </a:p>
          <a:p>
            <a:pPr marL="0" indent="0">
              <a:buNone/>
            </a:pPr>
            <a:r>
              <a:rPr lang="en-US" b="1" dirty="0"/>
              <a:t> </a:t>
            </a:r>
          </a:p>
        </p:txBody>
      </p:sp>
    </p:spTree>
    <p:extLst>
      <p:ext uri="{BB962C8B-B14F-4D97-AF65-F5344CB8AC3E}">
        <p14:creationId xmlns:p14="http://schemas.microsoft.com/office/powerpoint/2010/main" val="21154514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229999"/>
            <a:ext cx="11028218" cy="961493"/>
          </a:xfrm>
        </p:spPr>
        <p:txBody>
          <a:bodyPr>
            <a:noAutofit/>
          </a:bodyPr>
          <a:lstStyle/>
          <a:p>
            <a:r>
              <a:rPr lang="en-US" sz="3600" dirty="0"/>
              <a:t>What are the Business Problems?</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15</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2273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dirty="0"/>
              <a:t>Expensive, slow, and not delivering services needed</a:t>
            </a:r>
          </a:p>
          <a:p>
            <a:pPr>
              <a:buFont typeface="Wingdings" panose="05000000000000000000" pitchFamily="2" charset="2"/>
              <a:buChar char="Ø"/>
            </a:pPr>
            <a:r>
              <a:rPr lang="en-US" dirty="0"/>
              <a:t>IT and Infosec teams focused on legacy platforms with a legacy mindset </a:t>
            </a:r>
          </a:p>
          <a:p>
            <a:pPr>
              <a:buFont typeface="Wingdings" panose="05000000000000000000" pitchFamily="2" charset="2"/>
              <a:buChar char="Ø"/>
            </a:pPr>
            <a:r>
              <a:rPr lang="en-US" dirty="0"/>
              <a:t>Disruption – real and perceived</a:t>
            </a:r>
          </a:p>
          <a:p>
            <a:pPr>
              <a:buFont typeface="Wingdings" panose="05000000000000000000" pitchFamily="2" charset="2"/>
              <a:buChar char="Ø"/>
            </a:pPr>
            <a:r>
              <a:rPr lang="en-US" dirty="0"/>
              <a:t>Executive leadership fear of data and security breaches</a:t>
            </a:r>
          </a:p>
          <a:p>
            <a:endParaRPr lang="en-US" b="1" dirty="0"/>
          </a:p>
          <a:p>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11101203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229999"/>
            <a:ext cx="11028218" cy="961493"/>
          </a:xfrm>
        </p:spPr>
        <p:txBody>
          <a:bodyPr>
            <a:noAutofit/>
          </a:bodyPr>
          <a:lstStyle/>
          <a:p>
            <a:r>
              <a:rPr lang="en-US" sz="3600" dirty="0"/>
              <a:t>Transformation Lessons	- Cultural</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16</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580160" y="1556617"/>
            <a:ext cx="11544298" cy="4522735"/>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7000" dirty="0"/>
              <a:t>Address underlying trust issues</a:t>
            </a:r>
          </a:p>
          <a:p>
            <a:pPr>
              <a:buFont typeface="Wingdings" panose="05000000000000000000" pitchFamily="2" charset="2"/>
              <a:buChar char="Ø"/>
            </a:pPr>
            <a:r>
              <a:rPr lang="en-US" sz="7000" dirty="0"/>
              <a:t>Everyone needs to think and act differently for the greatest results</a:t>
            </a:r>
          </a:p>
          <a:p>
            <a:pPr>
              <a:buFont typeface="Wingdings" panose="05000000000000000000" pitchFamily="2" charset="2"/>
              <a:buChar char="Ø"/>
            </a:pPr>
            <a:r>
              <a:rPr lang="en-US" sz="7000" dirty="0"/>
              <a:t>Make sure to connect everyone to the “cause”</a:t>
            </a:r>
          </a:p>
          <a:p>
            <a:pPr>
              <a:buFont typeface="Wingdings" panose="05000000000000000000" pitchFamily="2" charset="2"/>
              <a:buChar char="Ø"/>
            </a:pPr>
            <a:r>
              <a:rPr lang="en-US" sz="7000" dirty="0"/>
              <a:t>The transformation invigorates some staff and alienates others. </a:t>
            </a:r>
          </a:p>
          <a:p>
            <a:pPr>
              <a:buFont typeface="Wingdings" panose="05000000000000000000" pitchFamily="2" charset="2"/>
              <a:buChar char="Ø"/>
            </a:pPr>
            <a:r>
              <a:rPr lang="en-US" sz="7000" dirty="0"/>
              <a:t>Show where everyone can fit into the new world</a:t>
            </a:r>
          </a:p>
          <a:p>
            <a:pPr>
              <a:buFont typeface="Wingdings" panose="05000000000000000000" pitchFamily="2" charset="2"/>
              <a:buChar char="Ø"/>
            </a:pPr>
            <a:r>
              <a:rPr lang="en-US" sz="7000" dirty="0"/>
              <a:t> Leaders must “walk the walk”</a:t>
            </a:r>
          </a:p>
          <a:p>
            <a:endParaRPr lang="en-US" sz="8600" dirty="0"/>
          </a:p>
          <a:p>
            <a:pPr marL="0" indent="0">
              <a:buNone/>
            </a:pPr>
            <a:endParaRPr lang="en-US" sz="5900" b="1" dirty="0"/>
          </a:p>
          <a:p>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2948039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229999"/>
            <a:ext cx="11028218" cy="961493"/>
          </a:xfrm>
        </p:spPr>
        <p:txBody>
          <a:bodyPr>
            <a:noAutofit/>
          </a:bodyPr>
          <a:lstStyle/>
          <a:p>
            <a:r>
              <a:rPr lang="en-US" sz="3600" dirty="0"/>
              <a:t>Transformation Lessons	- Strategy</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17</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446809" y="1400247"/>
            <a:ext cx="11745191" cy="4522735"/>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11200" dirty="0"/>
              <a:t>Long term vision with short term focus  </a:t>
            </a:r>
          </a:p>
          <a:p>
            <a:pPr>
              <a:buFont typeface="Wingdings" panose="05000000000000000000" pitchFamily="2" charset="2"/>
              <a:buChar char="Ø"/>
            </a:pPr>
            <a:r>
              <a:rPr lang="en-US" sz="11200" dirty="0"/>
              <a:t>Engagement from all teams at the beginning</a:t>
            </a:r>
          </a:p>
          <a:p>
            <a:pPr>
              <a:buFont typeface="Wingdings" panose="05000000000000000000" pitchFamily="2" charset="2"/>
              <a:buChar char="Ø"/>
            </a:pPr>
            <a:r>
              <a:rPr lang="en-US" sz="11200" dirty="0"/>
              <a:t>Make simplification and standardization a priority  </a:t>
            </a:r>
          </a:p>
          <a:p>
            <a:pPr>
              <a:buFont typeface="Wingdings" panose="05000000000000000000" pitchFamily="2" charset="2"/>
              <a:buChar char="Ø"/>
            </a:pPr>
            <a:r>
              <a:rPr lang="en-US" sz="11200" dirty="0"/>
              <a:t>Roadmaps MUST converge to a common set of goals and priorities</a:t>
            </a:r>
          </a:p>
          <a:p>
            <a:pPr>
              <a:buFont typeface="Wingdings" panose="05000000000000000000" pitchFamily="2" charset="2"/>
              <a:buChar char="Ø"/>
            </a:pPr>
            <a:r>
              <a:rPr lang="en-US" sz="11200" dirty="0"/>
              <a:t>Converge all deployments to DevOps toolchain</a:t>
            </a:r>
          </a:p>
          <a:p>
            <a:pPr>
              <a:buFont typeface="Wingdings" panose="05000000000000000000" pitchFamily="2" charset="2"/>
              <a:buChar char="Ø"/>
            </a:pPr>
            <a:r>
              <a:rPr lang="en-US" sz="11200" dirty="0"/>
              <a:t>Create a solution selection process </a:t>
            </a:r>
          </a:p>
          <a:p>
            <a:pPr>
              <a:buFont typeface="Wingdings" panose="05000000000000000000" pitchFamily="2" charset="2"/>
              <a:buChar char="Ø"/>
            </a:pPr>
            <a:r>
              <a:rPr lang="en-US" sz="11200" dirty="0"/>
              <a:t>Ensure teams are honest about the maturity of their current state</a:t>
            </a:r>
          </a:p>
          <a:p>
            <a:pPr>
              <a:buFont typeface="Wingdings" panose="05000000000000000000" pitchFamily="2" charset="2"/>
              <a:buChar char="Ø"/>
            </a:pPr>
            <a:r>
              <a:rPr lang="en-US" sz="11200" dirty="0"/>
              <a:t>Adapt DevOps and Agile to work with your culture</a:t>
            </a:r>
            <a:endParaRPr lang="en-US" b="1" dirty="0"/>
          </a:p>
          <a:p>
            <a:pPr marL="0" indent="0">
              <a:buNone/>
            </a:pPr>
            <a:r>
              <a:rPr lang="en-US" b="1" dirty="0"/>
              <a:t> </a:t>
            </a:r>
          </a:p>
        </p:txBody>
      </p:sp>
    </p:spTree>
    <p:extLst>
      <p:ext uri="{BB962C8B-B14F-4D97-AF65-F5344CB8AC3E}">
        <p14:creationId xmlns:p14="http://schemas.microsoft.com/office/powerpoint/2010/main" val="185094975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784934" y="302229"/>
            <a:ext cx="11028218" cy="961493"/>
          </a:xfrm>
        </p:spPr>
        <p:txBody>
          <a:bodyPr>
            <a:noAutofit/>
          </a:bodyPr>
          <a:lstStyle/>
          <a:p>
            <a:r>
              <a:rPr lang="en-US" sz="3600" dirty="0"/>
              <a:t>Transformation Lessons	- Execution</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18</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784934" y="126372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446809" y="1415506"/>
            <a:ext cx="11745191" cy="4522735"/>
          </a:xfrm>
          <a:prstGeom prst="rect">
            <a:avLst/>
          </a:prstGeom>
        </p:spPr>
        <p:txBody>
          <a:bodyPr vert="horz" lIns="91440" tIns="45720" rIns="91440" bIns="45720" rtlCol="0">
            <a:normAutofit fontScale="2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11200" dirty="0"/>
              <a:t>Close the gap between strategy and execution</a:t>
            </a:r>
          </a:p>
          <a:p>
            <a:pPr lvl="1">
              <a:buFont typeface="Wingdings" panose="05000000000000000000" pitchFamily="2" charset="2"/>
              <a:buChar char="Ø"/>
            </a:pPr>
            <a:r>
              <a:rPr lang="en-US" sz="10800" dirty="0"/>
              <a:t>Management needs to know how to execute the new model</a:t>
            </a:r>
          </a:p>
          <a:p>
            <a:pPr lvl="1">
              <a:buFont typeface="Wingdings" panose="05000000000000000000" pitchFamily="2" charset="2"/>
              <a:buChar char="Ø"/>
            </a:pPr>
            <a:r>
              <a:rPr lang="en-US" sz="10800" dirty="0"/>
              <a:t>More discipline</a:t>
            </a:r>
          </a:p>
          <a:p>
            <a:pPr lvl="1">
              <a:buFont typeface="Wingdings" panose="05000000000000000000" pitchFamily="2" charset="2"/>
              <a:buChar char="Ø"/>
            </a:pPr>
            <a:r>
              <a:rPr lang="en-US" sz="10800" dirty="0"/>
              <a:t>Security team needs to be operationally ready</a:t>
            </a:r>
          </a:p>
          <a:p>
            <a:pPr>
              <a:buFont typeface="Wingdings" panose="05000000000000000000" pitchFamily="2" charset="2"/>
              <a:buChar char="Ø"/>
            </a:pPr>
            <a:r>
              <a:rPr lang="en-US" sz="11200" dirty="0"/>
              <a:t>Master the basics before moving to moving to advanced efforts</a:t>
            </a:r>
          </a:p>
          <a:p>
            <a:pPr>
              <a:buFont typeface="Wingdings" panose="05000000000000000000" pitchFamily="2" charset="2"/>
              <a:buChar char="Ø"/>
            </a:pPr>
            <a:r>
              <a:rPr lang="en-US" sz="11200" dirty="0"/>
              <a:t>The “No Ops Model” is a fallacy in the hybrid cloud model</a:t>
            </a:r>
          </a:p>
          <a:p>
            <a:pPr>
              <a:buFont typeface="Wingdings" panose="05000000000000000000" pitchFamily="2" charset="2"/>
              <a:buChar char="Ø"/>
            </a:pPr>
            <a:r>
              <a:rPr lang="en-US" sz="11200" dirty="0"/>
              <a:t>Leverage both quantitative and qualitative data</a:t>
            </a:r>
          </a:p>
          <a:p>
            <a:pPr>
              <a:buFont typeface="Wingdings" panose="05000000000000000000" pitchFamily="2" charset="2"/>
              <a:buChar char="Ø"/>
            </a:pPr>
            <a:r>
              <a:rPr lang="en-US" sz="11200" dirty="0"/>
              <a:t>Gamify</a:t>
            </a:r>
            <a:r>
              <a:rPr lang="en-US" sz="11200" b="1" dirty="0"/>
              <a:t> </a:t>
            </a:r>
            <a:r>
              <a:rPr lang="en-US" sz="11200" dirty="0"/>
              <a:t>transformation efforts</a:t>
            </a:r>
            <a:endParaRPr lang="en-US" dirty="0"/>
          </a:p>
          <a:p>
            <a:pPr marL="0" indent="0">
              <a:buNone/>
            </a:pPr>
            <a:r>
              <a:rPr lang="en-US" b="1" dirty="0"/>
              <a:t> </a:t>
            </a:r>
          </a:p>
        </p:txBody>
      </p:sp>
    </p:spTree>
    <p:extLst>
      <p:ext uri="{BB962C8B-B14F-4D97-AF65-F5344CB8AC3E}">
        <p14:creationId xmlns:p14="http://schemas.microsoft.com/office/powerpoint/2010/main" val="29878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229999"/>
            <a:ext cx="11028218" cy="961493"/>
          </a:xfrm>
        </p:spPr>
        <p:txBody>
          <a:bodyPr>
            <a:noAutofit/>
          </a:bodyPr>
          <a:lstStyle/>
          <a:p>
            <a:r>
              <a:rPr lang="en-US" sz="3600" dirty="0"/>
              <a:t>Transformation Lessons	- Talent</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19</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446809" y="1365968"/>
            <a:ext cx="11745191" cy="4893205"/>
          </a:xfrm>
          <a:prstGeom prst="rect">
            <a:avLst/>
          </a:prstGeom>
        </p:spPr>
        <p:txBody>
          <a:bodyPr vert="horz" lIns="91440" tIns="45720" rIns="91440" bIns="45720" rtlCol="0">
            <a:normAutofit fontScale="4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6700" dirty="0"/>
              <a:t>Create a learning culture </a:t>
            </a:r>
          </a:p>
          <a:p>
            <a:pPr>
              <a:buFont typeface="Wingdings" panose="05000000000000000000" pitchFamily="2" charset="2"/>
              <a:buChar char="Ø"/>
            </a:pPr>
            <a:r>
              <a:rPr lang="en-US" sz="6700" dirty="0"/>
              <a:t>Start the talent management strategy right away </a:t>
            </a:r>
          </a:p>
          <a:p>
            <a:pPr>
              <a:buFont typeface="Wingdings" panose="05000000000000000000" pitchFamily="2" charset="2"/>
              <a:buChar char="Ø"/>
            </a:pPr>
            <a:r>
              <a:rPr lang="en-US" sz="6700" dirty="0"/>
              <a:t>Relevant architecture talent is critical</a:t>
            </a:r>
          </a:p>
          <a:p>
            <a:pPr>
              <a:buFont typeface="Wingdings" panose="05000000000000000000" pitchFamily="2" charset="2"/>
              <a:buChar char="Ø"/>
            </a:pPr>
            <a:r>
              <a:rPr lang="en-US" sz="6700" dirty="0"/>
              <a:t>You need critical thinkers who have a system view skillset</a:t>
            </a:r>
          </a:p>
          <a:p>
            <a:pPr>
              <a:buFont typeface="Wingdings" panose="05000000000000000000" pitchFamily="2" charset="2"/>
              <a:buChar char="Ø"/>
            </a:pPr>
            <a:r>
              <a:rPr lang="en-US" sz="6700" dirty="0"/>
              <a:t>Address both skills (what I do) and competencies (how I do it)</a:t>
            </a:r>
          </a:p>
          <a:p>
            <a:pPr>
              <a:buFont typeface="Wingdings" panose="05000000000000000000" pitchFamily="2" charset="2"/>
              <a:buChar char="Ø"/>
            </a:pPr>
            <a:r>
              <a:rPr lang="en-US" sz="6700" dirty="0"/>
              <a:t>Leaders need to develop new skills and competencies too</a:t>
            </a:r>
          </a:p>
          <a:p>
            <a:pPr>
              <a:buFont typeface="Wingdings" panose="05000000000000000000" pitchFamily="2" charset="2"/>
              <a:buChar char="Ø"/>
            </a:pPr>
            <a:r>
              <a:rPr lang="en-US" sz="6700" dirty="0"/>
              <a:t>Create internal forums and communities to share work and train staff</a:t>
            </a:r>
          </a:p>
          <a:p>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23478893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41F06269-38B3-43DE-A2F9-B9AA8EE0A0F0}"/>
              </a:ext>
            </a:extLst>
          </p:cNvPr>
          <p:cNvSpPr>
            <a:spLocks noGrp="1"/>
          </p:cNvSpPr>
          <p:nvPr>
            <p:ph idx="1"/>
          </p:nvPr>
        </p:nvSpPr>
        <p:spPr>
          <a:xfrm>
            <a:off x="838200" y="1468487"/>
            <a:ext cx="10515600" cy="4351338"/>
          </a:xfrm>
        </p:spPr>
        <p:txBody>
          <a:bodyPr>
            <a:normAutofit lnSpcReduction="10000"/>
          </a:bodyPr>
          <a:lstStyle/>
          <a:p>
            <a:pPr>
              <a:buFont typeface="Wingdings" panose="05000000000000000000" pitchFamily="2" charset="2"/>
              <a:buChar char="Ø"/>
            </a:pPr>
            <a:r>
              <a:rPr lang="en-US" dirty="0"/>
              <a:t>Presenting our Case Study Panelists/Speakers - </a:t>
            </a:r>
            <a:r>
              <a:rPr lang="en-US" b="1" i="1" dirty="0"/>
              <a:t>Introductions</a:t>
            </a:r>
          </a:p>
          <a:p>
            <a:pPr>
              <a:buFont typeface="Wingdings" panose="05000000000000000000" pitchFamily="2" charset="2"/>
              <a:buChar char="Ø"/>
            </a:pPr>
            <a:r>
              <a:rPr lang="en-US" dirty="0"/>
              <a:t>GRC Business Challenges for Cloud Implementations - </a:t>
            </a:r>
            <a:r>
              <a:rPr lang="en-US" b="1" i="1" dirty="0"/>
              <a:t>Common Hurdles</a:t>
            </a:r>
          </a:p>
          <a:p>
            <a:pPr>
              <a:buFont typeface="Wingdings" panose="05000000000000000000" pitchFamily="2" charset="2"/>
              <a:buChar char="Ø"/>
            </a:pPr>
            <a:r>
              <a:rPr lang="en-US" dirty="0"/>
              <a:t>GRC Cloud Case Study #1:  </a:t>
            </a:r>
            <a:r>
              <a:rPr lang="en-US" b="1" i="1" dirty="0"/>
              <a:t>Toppan Merrill  </a:t>
            </a:r>
          </a:p>
          <a:p>
            <a:pPr>
              <a:buFont typeface="Wingdings" panose="05000000000000000000" pitchFamily="2" charset="2"/>
              <a:buChar char="Ø"/>
            </a:pPr>
            <a:r>
              <a:rPr lang="en-US" dirty="0"/>
              <a:t>GRC Cloud Case Study #2:  </a:t>
            </a:r>
            <a:r>
              <a:rPr lang="en-US" b="1" i="1" dirty="0"/>
              <a:t>Deluxe Corporation</a:t>
            </a:r>
          </a:p>
          <a:p>
            <a:pPr>
              <a:buFont typeface="Wingdings" panose="05000000000000000000" pitchFamily="2" charset="2"/>
              <a:buChar char="Ø"/>
            </a:pPr>
            <a:r>
              <a:rPr lang="en-US" dirty="0"/>
              <a:t>GRC Cloud Case Study #3:  </a:t>
            </a:r>
            <a:r>
              <a:rPr lang="en-US" b="1" i="1" dirty="0"/>
              <a:t>Winnwest Bank</a:t>
            </a:r>
          </a:p>
          <a:p>
            <a:pPr>
              <a:buFont typeface="Wingdings" panose="05000000000000000000" pitchFamily="2" charset="2"/>
              <a:buChar char="Ø"/>
            </a:pPr>
            <a:r>
              <a:rPr lang="en-US" dirty="0"/>
              <a:t>GRC Cloud Case Study #4:  </a:t>
            </a:r>
            <a:r>
              <a:rPr lang="en-US" b="1" i="1" dirty="0"/>
              <a:t>Financial/Healthcare Consultant</a:t>
            </a:r>
          </a:p>
          <a:p>
            <a:pPr>
              <a:buFont typeface="Wingdings" panose="05000000000000000000" pitchFamily="2" charset="2"/>
              <a:buChar char="Ø"/>
            </a:pPr>
            <a:r>
              <a:rPr lang="en-US" dirty="0"/>
              <a:t>Panel Q&amp;A - </a:t>
            </a:r>
            <a:r>
              <a:rPr lang="en-US" b="1" i="1" dirty="0"/>
              <a:t>From All Participants</a:t>
            </a:r>
          </a:p>
          <a:p>
            <a:pPr>
              <a:buFont typeface="Wingdings" panose="05000000000000000000" pitchFamily="2" charset="2"/>
              <a:buChar char="Ø"/>
            </a:pPr>
            <a:r>
              <a:rPr lang="en-US" dirty="0"/>
              <a:t>Wrap-Up - </a:t>
            </a:r>
            <a:r>
              <a:rPr lang="en-US" b="1" i="1" dirty="0"/>
              <a:t>Thank You for Your Membership Participation in 2019!</a:t>
            </a:r>
          </a:p>
          <a:p>
            <a:pPr marL="0" indent="0">
              <a:buNone/>
            </a:pPr>
            <a:endParaRPr lang="en-US" b="1" i="1" dirty="0"/>
          </a:p>
          <a:p>
            <a:endParaRPr lang="en-US" dirty="0"/>
          </a:p>
          <a:p>
            <a:endParaRPr lang="en-US" dirty="0"/>
          </a:p>
        </p:txBody>
      </p:sp>
      <p:sp>
        <p:nvSpPr>
          <p:cNvPr id="5" name="Footer Placeholder 4">
            <a:extLst>
              <a:ext uri="{FF2B5EF4-FFF2-40B4-BE49-F238E27FC236}">
                <a16:creationId xmlns:a16="http://schemas.microsoft.com/office/drawing/2014/main" id="{CF1C69FB-A70E-4CD3-81D3-910D63371AED}"/>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B57B05B1-57BE-4C25-B49D-3AD39278247D}"/>
              </a:ext>
            </a:extLst>
          </p:cNvPr>
          <p:cNvSpPr>
            <a:spLocks noGrp="1"/>
          </p:cNvSpPr>
          <p:nvPr>
            <p:ph type="sldNum" sz="quarter" idx="12"/>
          </p:nvPr>
        </p:nvSpPr>
        <p:spPr/>
        <p:txBody>
          <a:bodyPr/>
          <a:lstStyle/>
          <a:p>
            <a:fld id="{3756F1CB-D6D4-4E9B-AA03-D4891125D71F}" type="slidenum">
              <a:rPr lang="en-US" smtClean="0"/>
              <a:t>2</a:t>
            </a:fld>
            <a:endParaRPr lang="en-US"/>
          </a:p>
        </p:txBody>
      </p:sp>
      <p:sp>
        <p:nvSpPr>
          <p:cNvPr id="7" name="Rectangle 6">
            <a:extLst>
              <a:ext uri="{FF2B5EF4-FFF2-40B4-BE49-F238E27FC236}">
                <a16:creationId xmlns:a16="http://schemas.microsoft.com/office/drawing/2014/main" id="{1B640001-A380-4039-8EE3-8120241EB9C0}"/>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16">
            <a:extLst>
              <a:ext uri="{FF2B5EF4-FFF2-40B4-BE49-F238E27FC236}">
                <a16:creationId xmlns:a16="http://schemas.microsoft.com/office/drawing/2014/main" id="{B9CDA194-AB59-47E2-AE74-6D37DE88C7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a:prstGeom prst="rect">
            <a:avLst/>
          </a:prstGeom>
        </p:spPr>
      </p:pic>
      <p:sp>
        <p:nvSpPr>
          <p:cNvPr id="9" name="Title 1">
            <a:extLst>
              <a:ext uri="{FF2B5EF4-FFF2-40B4-BE49-F238E27FC236}">
                <a16:creationId xmlns:a16="http://schemas.microsoft.com/office/drawing/2014/main" id="{AA7D3597-26AA-45B9-A672-12FCF5DC87E4}"/>
              </a:ext>
            </a:extLst>
          </p:cNvPr>
          <p:cNvSpPr>
            <a:spLocks noGrp="1"/>
          </p:cNvSpPr>
          <p:nvPr>
            <p:ph type="title"/>
          </p:nvPr>
        </p:nvSpPr>
        <p:spPr>
          <a:xfrm>
            <a:off x="838200" y="365126"/>
            <a:ext cx="10515600" cy="826366"/>
          </a:xfrm>
        </p:spPr>
        <p:txBody>
          <a:bodyPr/>
          <a:lstStyle/>
          <a:p>
            <a:r>
              <a:rPr lang="en-US" dirty="0"/>
              <a:t>Agenda</a:t>
            </a:r>
          </a:p>
        </p:txBody>
      </p:sp>
      <p:cxnSp>
        <p:nvCxnSpPr>
          <p:cNvPr id="10" name="Straight Connector 9">
            <a:extLst>
              <a:ext uri="{FF2B5EF4-FFF2-40B4-BE49-F238E27FC236}">
                <a16:creationId xmlns:a16="http://schemas.microsoft.com/office/drawing/2014/main" id="{82EF2A30-6F52-43B1-929C-E4A4C29608F1}"/>
              </a:ext>
            </a:extLst>
          </p:cNvPr>
          <p:cNvCxnSpPr>
            <a:cxnSpLocks/>
            <a:endCxn id="9"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5482672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229999"/>
            <a:ext cx="11028218" cy="961493"/>
          </a:xfrm>
        </p:spPr>
        <p:txBody>
          <a:bodyPr>
            <a:noAutofit/>
          </a:bodyPr>
          <a:lstStyle/>
          <a:p>
            <a:r>
              <a:rPr lang="en-US" sz="3600" dirty="0"/>
              <a:t>Transformation Lessons	- Communications</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20</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514109"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446809" y="1365968"/>
            <a:ext cx="11745191" cy="4893205"/>
          </a:xfrm>
          <a:prstGeom prst="rect">
            <a:avLst/>
          </a:prstGeom>
        </p:spPr>
        <p:txBody>
          <a:bodyPr vert="horz" lIns="91440" tIns="45720" rIns="91440" bIns="45720" rtlCol="0">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dirty="0"/>
              <a:t>More technology and methodology introduces more silos</a:t>
            </a:r>
          </a:p>
          <a:p>
            <a:pPr>
              <a:buFont typeface="Wingdings" panose="05000000000000000000" pitchFamily="2" charset="2"/>
              <a:buChar char="Ø"/>
            </a:pPr>
            <a:r>
              <a:rPr lang="en-US" dirty="0"/>
              <a:t>Utilize town halls, technical and architecture forums </a:t>
            </a:r>
          </a:p>
          <a:p>
            <a:pPr>
              <a:buFont typeface="Wingdings" panose="05000000000000000000" pitchFamily="2" charset="2"/>
              <a:buChar char="Ø"/>
            </a:pPr>
            <a:r>
              <a:rPr lang="en-US" dirty="0"/>
              <a:t>Identify individual and team successes and have them share their experiences </a:t>
            </a:r>
          </a:p>
          <a:p>
            <a:pPr>
              <a:buFont typeface="Wingdings" panose="05000000000000000000" pitchFamily="2" charset="2"/>
              <a:buChar char="Ø"/>
            </a:pPr>
            <a:r>
              <a:rPr lang="en-US" dirty="0"/>
              <a:t>Create feedback channels for staff to leadership</a:t>
            </a:r>
          </a:p>
          <a:p>
            <a:pPr lvl="1">
              <a:buFont typeface="Wingdings" panose="05000000000000000000" pitchFamily="2" charset="2"/>
              <a:buChar char="Ø"/>
            </a:pPr>
            <a:r>
              <a:rPr lang="en-US" dirty="0"/>
              <a:t>End user to </a:t>
            </a:r>
            <a:r>
              <a:rPr lang="en-US" dirty="0" err="1"/>
              <a:t>cloudops</a:t>
            </a:r>
            <a:endParaRPr lang="en-US" dirty="0"/>
          </a:p>
          <a:p>
            <a:pPr lvl="1">
              <a:buFont typeface="Wingdings" panose="05000000000000000000" pitchFamily="2" charset="2"/>
              <a:buChar char="Ø"/>
            </a:pPr>
            <a:r>
              <a:rPr lang="en-US" dirty="0"/>
              <a:t>Developer to Cloud Ops</a:t>
            </a:r>
          </a:p>
          <a:p>
            <a:pPr lvl="1">
              <a:buFont typeface="Wingdings" panose="05000000000000000000" pitchFamily="2" charset="2"/>
              <a:buChar char="Ø"/>
            </a:pPr>
            <a:r>
              <a:rPr lang="en-US" dirty="0"/>
              <a:t>Staff to leadership</a:t>
            </a:r>
          </a:p>
          <a:p>
            <a:pPr>
              <a:buFont typeface="Wingdings" panose="05000000000000000000" pitchFamily="2" charset="2"/>
              <a:buChar char="Ø"/>
            </a:pPr>
            <a:r>
              <a:rPr lang="en-US" dirty="0"/>
              <a:t>Ensure managers “own the message” both explicitly (why the changes are occurring) and implicitly (thru their own behavior)</a:t>
            </a:r>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110953399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F1C69FB-A70E-4CD3-81D3-910D63371AED}"/>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B57B05B1-57BE-4C25-B49D-3AD39278247D}"/>
              </a:ext>
            </a:extLst>
          </p:cNvPr>
          <p:cNvSpPr>
            <a:spLocks noGrp="1"/>
          </p:cNvSpPr>
          <p:nvPr>
            <p:ph type="sldNum" sz="quarter" idx="12"/>
          </p:nvPr>
        </p:nvSpPr>
        <p:spPr/>
        <p:txBody>
          <a:bodyPr/>
          <a:lstStyle/>
          <a:p>
            <a:fld id="{3756F1CB-D6D4-4E9B-AA03-D4891125D71F}" type="slidenum">
              <a:rPr lang="en-US" smtClean="0"/>
              <a:t>21</a:t>
            </a:fld>
            <a:endParaRPr lang="en-US"/>
          </a:p>
        </p:txBody>
      </p:sp>
      <p:sp>
        <p:nvSpPr>
          <p:cNvPr id="7" name="Rectangle 6">
            <a:extLst>
              <a:ext uri="{FF2B5EF4-FFF2-40B4-BE49-F238E27FC236}">
                <a16:creationId xmlns:a16="http://schemas.microsoft.com/office/drawing/2014/main" id="{1B640001-A380-4039-8EE3-8120241EB9C0}"/>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16">
            <a:extLst>
              <a:ext uri="{FF2B5EF4-FFF2-40B4-BE49-F238E27FC236}">
                <a16:creationId xmlns:a16="http://schemas.microsoft.com/office/drawing/2014/main" id="{B9CDA194-AB59-47E2-AE74-6D37DE88C7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a:prstGeom prst="rect">
            <a:avLst/>
          </a:prstGeom>
        </p:spPr>
      </p:pic>
      <p:sp>
        <p:nvSpPr>
          <p:cNvPr id="9" name="Title 1">
            <a:extLst>
              <a:ext uri="{FF2B5EF4-FFF2-40B4-BE49-F238E27FC236}">
                <a16:creationId xmlns:a16="http://schemas.microsoft.com/office/drawing/2014/main" id="{AA7D3597-26AA-45B9-A672-12FCF5DC87E4}"/>
              </a:ext>
            </a:extLst>
          </p:cNvPr>
          <p:cNvSpPr>
            <a:spLocks noGrp="1"/>
          </p:cNvSpPr>
          <p:nvPr>
            <p:ph type="title"/>
          </p:nvPr>
        </p:nvSpPr>
        <p:spPr>
          <a:xfrm>
            <a:off x="838200" y="365126"/>
            <a:ext cx="10515600" cy="826366"/>
          </a:xfrm>
        </p:spPr>
        <p:txBody>
          <a:bodyPr/>
          <a:lstStyle/>
          <a:p>
            <a:r>
              <a:rPr lang="en-US" dirty="0"/>
              <a:t>Thank You for Participating in Today’s Event!</a:t>
            </a:r>
          </a:p>
        </p:txBody>
      </p:sp>
      <p:cxnSp>
        <p:nvCxnSpPr>
          <p:cNvPr id="10" name="Straight Connector 9">
            <a:extLst>
              <a:ext uri="{FF2B5EF4-FFF2-40B4-BE49-F238E27FC236}">
                <a16:creationId xmlns:a16="http://schemas.microsoft.com/office/drawing/2014/main" id="{82EF2A30-6F52-43B1-929C-E4A4C29608F1}"/>
              </a:ext>
            </a:extLst>
          </p:cNvPr>
          <p:cNvCxnSpPr>
            <a:cxnSpLocks/>
            <a:endCxn id="9"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pic>
        <p:nvPicPr>
          <p:cNvPr id="11" name="Content Placeholder 16">
            <a:extLst>
              <a:ext uri="{FF2B5EF4-FFF2-40B4-BE49-F238E27FC236}">
                <a16:creationId xmlns:a16="http://schemas.microsoft.com/office/drawing/2014/main" id="{2B3D0E51-3556-4510-A238-83CFCD956EA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97001" y="2795729"/>
            <a:ext cx="4959778" cy="1306075"/>
          </a:xfrm>
          <a:prstGeom prst="rect">
            <a:avLst/>
          </a:prstGeom>
        </p:spPr>
      </p:pic>
    </p:spTree>
    <p:extLst>
      <p:ext uri="{BB962C8B-B14F-4D97-AF65-F5344CB8AC3E}">
        <p14:creationId xmlns:p14="http://schemas.microsoft.com/office/powerpoint/2010/main" val="12787885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a:extLst>
              <a:ext uri="{FF2B5EF4-FFF2-40B4-BE49-F238E27FC236}">
                <a16:creationId xmlns:a16="http://schemas.microsoft.com/office/drawing/2014/main" id="{CF1C69FB-A70E-4CD3-81D3-910D63371AED}"/>
              </a:ext>
            </a:extLst>
          </p:cNvPr>
          <p:cNvSpPr>
            <a:spLocks noGrp="1"/>
          </p:cNvSpPr>
          <p:nvPr>
            <p:ph type="ftr" sz="quarter" idx="11"/>
          </p:nvPr>
        </p:nvSpPr>
        <p:spPr/>
        <p:txBody>
          <a:bodyPr/>
          <a:lstStyle/>
          <a:p>
            <a:r>
              <a:rPr lang="en-US"/>
              <a:t>CONFIDENTIAL  |  ©2019 CSA MN Chapter</a:t>
            </a:r>
          </a:p>
        </p:txBody>
      </p:sp>
      <p:sp>
        <p:nvSpPr>
          <p:cNvPr id="6" name="Slide Number Placeholder 5">
            <a:extLst>
              <a:ext uri="{FF2B5EF4-FFF2-40B4-BE49-F238E27FC236}">
                <a16:creationId xmlns:a16="http://schemas.microsoft.com/office/drawing/2014/main" id="{B57B05B1-57BE-4C25-B49D-3AD39278247D}"/>
              </a:ext>
            </a:extLst>
          </p:cNvPr>
          <p:cNvSpPr>
            <a:spLocks noGrp="1"/>
          </p:cNvSpPr>
          <p:nvPr>
            <p:ph type="sldNum" sz="quarter" idx="12"/>
          </p:nvPr>
        </p:nvSpPr>
        <p:spPr/>
        <p:txBody>
          <a:bodyPr/>
          <a:lstStyle/>
          <a:p>
            <a:fld id="{3756F1CB-D6D4-4E9B-AA03-D4891125D71F}" type="slidenum">
              <a:rPr lang="en-US" smtClean="0"/>
              <a:t>22</a:t>
            </a:fld>
            <a:endParaRPr lang="en-US"/>
          </a:p>
        </p:txBody>
      </p:sp>
      <p:sp>
        <p:nvSpPr>
          <p:cNvPr id="7" name="Rectangle 6">
            <a:extLst>
              <a:ext uri="{FF2B5EF4-FFF2-40B4-BE49-F238E27FC236}">
                <a16:creationId xmlns:a16="http://schemas.microsoft.com/office/drawing/2014/main" id="{1B640001-A380-4039-8EE3-8120241EB9C0}"/>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Content Placeholder 16">
            <a:extLst>
              <a:ext uri="{FF2B5EF4-FFF2-40B4-BE49-F238E27FC236}">
                <a16:creationId xmlns:a16="http://schemas.microsoft.com/office/drawing/2014/main" id="{B9CDA194-AB59-47E2-AE74-6D37DE88C7F7}"/>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a:prstGeom prst="rect">
            <a:avLst/>
          </a:prstGeom>
        </p:spPr>
      </p:pic>
      <p:sp>
        <p:nvSpPr>
          <p:cNvPr id="9" name="Title 1">
            <a:extLst>
              <a:ext uri="{FF2B5EF4-FFF2-40B4-BE49-F238E27FC236}">
                <a16:creationId xmlns:a16="http://schemas.microsoft.com/office/drawing/2014/main" id="{AA7D3597-26AA-45B9-A672-12FCF5DC87E4}"/>
              </a:ext>
            </a:extLst>
          </p:cNvPr>
          <p:cNvSpPr>
            <a:spLocks noGrp="1"/>
          </p:cNvSpPr>
          <p:nvPr>
            <p:ph type="title"/>
          </p:nvPr>
        </p:nvSpPr>
        <p:spPr>
          <a:xfrm>
            <a:off x="838200" y="365126"/>
            <a:ext cx="10515600" cy="826366"/>
          </a:xfrm>
        </p:spPr>
        <p:txBody>
          <a:bodyPr>
            <a:normAutofit/>
          </a:bodyPr>
          <a:lstStyle/>
          <a:p>
            <a:r>
              <a:rPr lang="en-US" dirty="0"/>
              <a:t>Heads Up! JAN 2020 Event is on…</a:t>
            </a:r>
          </a:p>
        </p:txBody>
      </p:sp>
      <p:cxnSp>
        <p:nvCxnSpPr>
          <p:cNvPr id="10" name="Straight Connector 9">
            <a:extLst>
              <a:ext uri="{FF2B5EF4-FFF2-40B4-BE49-F238E27FC236}">
                <a16:creationId xmlns:a16="http://schemas.microsoft.com/office/drawing/2014/main" id="{82EF2A30-6F52-43B1-929C-E4A4C29608F1}"/>
              </a:ext>
            </a:extLst>
          </p:cNvPr>
          <p:cNvCxnSpPr>
            <a:cxnSpLocks/>
            <a:endCxn id="9"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graphicFrame>
        <p:nvGraphicFramePr>
          <p:cNvPr id="3" name="Table 2">
            <a:extLst>
              <a:ext uri="{FF2B5EF4-FFF2-40B4-BE49-F238E27FC236}">
                <a16:creationId xmlns:a16="http://schemas.microsoft.com/office/drawing/2014/main" id="{1C3FBA84-006F-4F0B-B294-CD4806497B61}"/>
              </a:ext>
            </a:extLst>
          </p:cNvPr>
          <p:cNvGraphicFramePr>
            <a:graphicFrameLocks noGrp="1"/>
          </p:cNvGraphicFramePr>
          <p:nvPr>
            <p:extLst>
              <p:ext uri="{D42A27DB-BD31-4B8C-83A1-F6EECF244321}">
                <p14:modId xmlns:p14="http://schemas.microsoft.com/office/powerpoint/2010/main" val="2315117942"/>
              </p:ext>
            </p:extLst>
          </p:nvPr>
        </p:nvGraphicFramePr>
        <p:xfrm>
          <a:off x="838200" y="2022231"/>
          <a:ext cx="10515600" cy="3294582"/>
        </p:xfrm>
        <a:graphic>
          <a:graphicData uri="http://schemas.openxmlformats.org/drawingml/2006/table">
            <a:tbl>
              <a:tblPr firstRow="1" firstCol="1" bandRow="1">
                <a:tableStyleId>{5C22544A-7EE6-4342-B048-85BDC9FD1C3A}</a:tableStyleId>
              </a:tblPr>
              <a:tblGrid>
                <a:gridCol w="10515600">
                  <a:extLst>
                    <a:ext uri="{9D8B030D-6E8A-4147-A177-3AD203B41FA5}">
                      <a16:colId xmlns:a16="http://schemas.microsoft.com/office/drawing/2014/main" val="1197283396"/>
                    </a:ext>
                  </a:extLst>
                </a:gridCol>
              </a:tblGrid>
              <a:tr h="3294582">
                <a:tc>
                  <a:txBody>
                    <a:bodyPr/>
                    <a:lstStyle/>
                    <a:p>
                      <a:pPr marL="0" marR="0" algn="ctr">
                        <a:spcBef>
                          <a:spcPts val="0"/>
                        </a:spcBef>
                        <a:spcAft>
                          <a:spcPts val="0"/>
                        </a:spcAft>
                      </a:pPr>
                      <a:r>
                        <a:rPr lang="en-US" sz="4400" kern="1200" dirty="0">
                          <a:solidFill>
                            <a:schemeClr val="tx1"/>
                          </a:solidFill>
                          <a:latin typeface="+mj-lt"/>
                          <a:ea typeface="+mj-ea"/>
                          <a:cs typeface="+mj-cs"/>
                        </a:rPr>
                        <a:t>How do you manage Compliance, Security, &amp; Privacy if your Sensitive data is Hosted within a Cloud Infrastructure by a 3rd Party Vendor?</a:t>
                      </a:r>
                    </a:p>
                  </a:txBody>
                  <a:tcPr marL="63234" marR="63234" marT="0" marB="0" anchor="ctr"/>
                </a:tc>
                <a:extLst>
                  <a:ext uri="{0D108BD9-81ED-4DB2-BD59-A6C34878D82A}">
                    <a16:rowId xmlns:a16="http://schemas.microsoft.com/office/drawing/2014/main" val="3450256014"/>
                  </a:ext>
                </a:extLst>
              </a:tr>
            </a:tbl>
          </a:graphicData>
        </a:graphic>
      </p:graphicFrame>
    </p:spTree>
    <p:extLst>
      <p:ext uri="{BB962C8B-B14F-4D97-AF65-F5344CB8AC3E}">
        <p14:creationId xmlns:p14="http://schemas.microsoft.com/office/powerpoint/2010/main" val="1747156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779585" y="256191"/>
            <a:ext cx="11028218" cy="961493"/>
          </a:xfrm>
        </p:spPr>
        <p:txBody>
          <a:bodyPr>
            <a:noAutofit/>
          </a:bodyPr>
          <a:lstStyle/>
          <a:p>
            <a:r>
              <a:rPr lang="en-US" dirty="0"/>
              <a:t>Learning Objectives and Challenges of these Case Studies</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3</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p:cNvCxnSpPr>
          <p:nvPr/>
        </p:nvCxnSpPr>
        <p:spPr>
          <a:xfrm>
            <a:off x="779585" y="1477108"/>
            <a:ext cx="5594838"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2273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endParaRPr lang="en-US" sz="3000" dirty="0"/>
          </a:p>
          <a:p>
            <a:pPr>
              <a:buFont typeface="Wingdings" panose="05000000000000000000" pitchFamily="2" charset="2"/>
              <a:buChar char="Ø"/>
            </a:pPr>
            <a:r>
              <a:rPr lang="en-US" sz="3000" dirty="0"/>
              <a:t>What are the business problems?</a:t>
            </a:r>
          </a:p>
          <a:p>
            <a:pPr>
              <a:buFont typeface="Wingdings" panose="05000000000000000000" pitchFamily="2" charset="2"/>
              <a:buChar char="Ø"/>
            </a:pPr>
            <a:r>
              <a:rPr lang="en-US" sz="3000" dirty="0"/>
              <a:t>Cultural</a:t>
            </a:r>
          </a:p>
          <a:p>
            <a:pPr>
              <a:buFont typeface="Wingdings" panose="05000000000000000000" pitchFamily="2" charset="2"/>
              <a:buChar char="Ø"/>
            </a:pPr>
            <a:r>
              <a:rPr lang="en-US" sz="3000" dirty="0"/>
              <a:t>Strategy</a:t>
            </a:r>
          </a:p>
          <a:p>
            <a:pPr>
              <a:buFont typeface="Wingdings" panose="05000000000000000000" pitchFamily="2" charset="2"/>
              <a:buChar char="Ø"/>
            </a:pPr>
            <a:r>
              <a:rPr lang="en-US" sz="3000" dirty="0"/>
              <a:t>Execution</a:t>
            </a:r>
          </a:p>
          <a:p>
            <a:pPr>
              <a:buFont typeface="Wingdings" panose="05000000000000000000" pitchFamily="2" charset="2"/>
              <a:buChar char="Ø"/>
            </a:pPr>
            <a:r>
              <a:rPr lang="en-US" sz="3000" dirty="0"/>
              <a:t>Talent</a:t>
            </a:r>
          </a:p>
          <a:p>
            <a:pPr>
              <a:buFont typeface="Wingdings" panose="05000000000000000000" pitchFamily="2" charset="2"/>
              <a:buChar char="Ø"/>
            </a:pPr>
            <a:r>
              <a:rPr lang="en-US" sz="3000" dirty="0"/>
              <a:t>Communications</a:t>
            </a:r>
          </a:p>
          <a:p>
            <a:pPr lvl="1"/>
            <a:endParaRPr lang="en-US" dirty="0"/>
          </a:p>
          <a:p>
            <a:endParaRPr lang="en-US" b="1" dirty="0"/>
          </a:p>
          <a:p>
            <a:pPr marL="0" indent="0">
              <a:buNone/>
            </a:pPr>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210679677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365126"/>
            <a:ext cx="10515600" cy="826366"/>
          </a:xfrm>
        </p:spPr>
        <p:txBody>
          <a:bodyPr/>
          <a:lstStyle/>
          <a:p>
            <a:r>
              <a:rPr lang="en-US" dirty="0"/>
              <a:t>Case Study #1 Presenters – Toppan Merrill</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4</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68486"/>
            <a:ext cx="10799618" cy="4522735"/>
          </a:xfrm>
          <a:prstGeom prst="rect">
            <a:avLst/>
          </a:prstGeom>
        </p:spPr>
        <p:txBody>
          <a:bodyPr vert="horz" lIns="91440" tIns="45720" rIns="91440" bIns="45720" rtlCol="0">
            <a:normAutofit fontScale="77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b="1" dirty="0"/>
              <a:t>Carlos Moran</a:t>
            </a:r>
          </a:p>
          <a:p>
            <a:pPr marL="0" indent="0">
              <a:buNone/>
            </a:pPr>
            <a:r>
              <a:rPr lang="en-US" sz="2100" dirty="0"/>
              <a:t>Carlos Moran Jr, Toppan Merrill CISO, President Cloud Security Alliance MN Chapter.  Carlos Moran is VP and Chief Information Security Officer (CISO) at Toppan Merrill where he oversees security, risk and compliance, business continuity and technology related systems for SAAS product offerings for the company.  In addition, Carlos is President of the Cloud Security Alliance Minnesota Chapter, leading program awareness of best practices to help ensure a secure cloud computing environment.  Carlos previously worked in various security, business continuity and engineering roles for Marsh &amp; McLennan, Ally Financial, Verizon Wireless, GTE and Motorola.  Carlos holds a Bachelors of Science degree in Electrical Engineering from Steven’s Institute of Technology and is a member of Cloud Security Alliance, Association of Pilots and Aircraft Owners Association (AOPA), Disaster Recover Institute International (DRII), </a:t>
            </a:r>
            <a:r>
              <a:rPr lang="en-US" sz="2100" dirty="0" err="1"/>
              <a:t>Infragard</a:t>
            </a:r>
            <a:r>
              <a:rPr lang="en-US" sz="2100" dirty="0"/>
              <a:t>, ISACA, ISSA, DRII.  In his free time Carlos enjoys aviation, scuba diving and spending time with his family.</a:t>
            </a:r>
            <a:r>
              <a:rPr lang="en-US" sz="2100" b="1" dirty="0"/>
              <a:t> </a:t>
            </a:r>
          </a:p>
          <a:p>
            <a:pPr>
              <a:buFont typeface="Wingdings" panose="05000000000000000000" pitchFamily="2" charset="2"/>
              <a:buChar char="Ø"/>
            </a:pPr>
            <a:r>
              <a:rPr lang="en-US" b="1" dirty="0"/>
              <a:t>Kris Boike</a:t>
            </a:r>
          </a:p>
          <a:p>
            <a:pPr marL="0" indent="0">
              <a:buNone/>
            </a:pPr>
            <a:r>
              <a:rPr lang="en-US" sz="2100" dirty="0"/>
              <a:t>Kris Boike is Senior Manager of Governance, Risk, Compliance, and Business Continuity at Toppan Merrill.  She is a 20+ year information security veteran specializing in governance, risk and compliance and complex networks and security systems working in financial services, banking, retail and higher education. In her current position at Toppan Merrill, Kris leads her company’s Security Team which recently finalized a divestiture and cloud transformation. Kris led the updating of cloud-specific security controls, standard, processes and directed risk analysis and decision-making to support the strategic cloud native product development and additional Azure migrations. The cloud transformation was successful by ISO 27001 and SOC2, Type II certification and updated Information Security Management System (ISMS) Program. </a:t>
            </a:r>
          </a:p>
          <a:p>
            <a:pPr marL="0" indent="0">
              <a:buNone/>
            </a:pPr>
            <a:r>
              <a:rPr lang="en-US" sz="2100" dirty="0"/>
              <a:t>Kris previously worked at North Hennepin Community College, Wells Fargo, Alliant Techsystems, Target, ECMC and American Express. Kris received her MBA from Cardinal Stritch University and B.A. from St. Cloud State University. Kris is certified at a certified information security professional (CISSP), a certified cloud security profession (CCSP), IT Service Management-Infrastructure Library (ITIL), Payment Card Industry (PCI) and The Open Group Architecture Framework (TOGAF). </a:t>
            </a:r>
          </a:p>
          <a:p>
            <a:endParaRPr lang="en-US" b="1" dirty="0"/>
          </a:p>
        </p:txBody>
      </p:sp>
    </p:spTree>
    <p:extLst>
      <p:ext uri="{BB962C8B-B14F-4D97-AF65-F5344CB8AC3E}">
        <p14:creationId xmlns:p14="http://schemas.microsoft.com/office/powerpoint/2010/main" val="4833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5269" y="334704"/>
            <a:ext cx="10521462" cy="879593"/>
          </a:xfrm>
        </p:spPr>
        <p:txBody>
          <a:bodyPr>
            <a:normAutofit fontScale="90000"/>
          </a:bodyPr>
          <a:lstStyle/>
          <a:p>
            <a:r>
              <a:rPr lang="en-US" dirty="0"/>
              <a:t>Governance Impact of Toppan Merrill Digital Business Transformation</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5</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p:cNvCxnSpPr>
          <p:nvPr/>
        </p:nvCxnSpPr>
        <p:spPr>
          <a:xfrm flipV="1">
            <a:off x="835269" y="1400247"/>
            <a:ext cx="5260731" cy="1"/>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47925"/>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endParaRPr lang="en-US" b="1" dirty="0"/>
          </a:p>
        </p:txBody>
      </p:sp>
      <p:sp>
        <p:nvSpPr>
          <p:cNvPr id="3" name="Rectangle 2">
            <a:extLst>
              <a:ext uri="{FF2B5EF4-FFF2-40B4-BE49-F238E27FC236}">
                <a16:creationId xmlns:a16="http://schemas.microsoft.com/office/drawing/2014/main" id="{2D82E123-AA8E-49C0-AF35-268A2DD8840F}"/>
              </a:ext>
            </a:extLst>
          </p:cNvPr>
          <p:cNvSpPr/>
          <p:nvPr/>
        </p:nvSpPr>
        <p:spPr>
          <a:xfrm>
            <a:off x="835269" y="626944"/>
            <a:ext cx="10917114" cy="5016758"/>
          </a:xfrm>
          <a:prstGeom prst="rect">
            <a:avLst/>
          </a:prstGeom>
        </p:spPr>
        <p:txBody>
          <a:bodyPr wrap="square">
            <a:spAutoFit/>
          </a:bodyPr>
          <a:lstStyle/>
          <a:p>
            <a:endParaRPr lang="en-US" sz="1600" b="1" dirty="0"/>
          </a:p>
          <a:p>
            <a:endParaRPr lang="en-US" sz="1600" b="1" dirty="0"/>
          </a:p>
          <a:p>
            <a:endParaRPr lang="en-US" sz="1600" b="1" dirty="0"/>
          </a:p>
          <a:p>
            <a:endParaRPr lang="en-US" sz="1600" b="1" dirty="0"/>
          </a:p>
          <a:p>
            <a:pPr marL="285750" indent="-285750">
              <a:buFont typeface="Wingdings" panose="05000000000000000000" pitchFamily="2" charset="2"/>
              <a:buChar char="Ø"/>
            </a:pPr>
            <a:r>
              <a:rPr lang="en-US" sz="1600" b="1" dirty="0"/>
              <a:t>Business Challenge</a:t>
            </a:r>
          </a:p>
          <a:p>
            <a:pPr marL="927100" lvl="1" indent="-469900">
              <a:buFont typeface="Wingdings" pitchFamily="2" charset="2"/>
              <a:buChar char="Ø"/>
            </a:pPr>
            <a:r>
              <a:rPr lang="en-US" sz="1600" dirty="0"/>
              <a:t>Toppan Merrill (TM) Digital Business Transformation of client-facing and backend-technology delivery.  </a:t>
            </a:r>
          </a:p>
          <a:p>
            <a:pPr marL="927100" lvl="1" indent="-469900">
              <a:buFont typeface="Wingdings" pitchFamily="2" charset="2"/>
              <a:buChar char="Ø"/>
            </a:pPr>
            <a:r>
              <a:rPr lang="en-US" sz="1600" dirty="0"/>
              <a:t>Digital transformation goal into SaaS-based business model. </a:t>
            </a:r>
          </a:p>
          <a:p>
            <a:pPr marL="927100" lvl="1" indent="-469900">
              <a:buFont typeface="Wingdings" pitchFamily="2" charset="2"/>
              <a:buChar char="Ø"/>
            </a:pPr>
            <a:r>
              <a:rPr lang="en-US" sz="1600" dirty="0"/>
              <a:t>TM revenue-producing client profile is highly-regulated domestic US, EMEA, and APAC financial services and banking client.</a:t>
            </a:r>
          </a:p>
          <a:p>
            <a:endParaRPr lang="en-US" sz="1600" b="1" dirty="0"/>
          </a:p>
          <a:p>
            <a:pPr marL="285750" indent="-285750">
              <a:buFont typeface="Wingdings" panose="05000000000000000000" pitchFamily="2" charset="2"/>
              <a:buChar char="Ø"/>
            </a:pPr>
            <a:r>
              <a:rPr lang="en-US" sz="1600" b="1" dirty="0"/>
              <a:t>Technology Transformation Approach</a:t>
            </a:r>
          </a:p>
          <a:p>
            <a:pPr marL="927100" lvl="1" indent="-469900">
              <a:buFont typeface="Wingdings" pitchFamily="2" charset="2"/>
              <a:buChar char="Ø"/>
            </a:pPr>
            <a:r>
              <a:rPr lang="en-US" sz="1600" dirty="0"/>
              <a:t>Client-facing technology development entailed a greenfield, cloud-native, PaaS-based, microservice, agile, DevSecOps application development that leveraged additional subscription-based, and freeware third-party products.   </a:t>
            </a:r>
          </a:p>
          <a:p>
            <a:pPr marL="927100" lvl="1" indent="-469900">
              <a:buFont typeface="Wingdings" pitchFamily="2" charset="2"/>
              <a:buChar char="Ø"/>
            </a:pPr>
            <a:r>
              <a:rPr lang="en-US" sz="1600" dirty="0"/>
              <a:t>Must attain ISO 27001:2013 and SOC2, Type II re-certification prior to Production G/A launch.</a:t>
            </a:r>
          </a:p>
          <a:p>
            <a:pPr lvl="1"/>
            <a:endParaRPr lang="en-US" sz="1600" dirty="0"/>
          </a:p>
          <a:p>
            <a:pPr marL="285750" indent="-285750">
              <a:buFont typeface="Wingdings" panose="05000000000000000000" pitchFamily="2" charset="2"/>
              <a:buChar char="Ø"/>
            </a:pPr>
            <a:r>
              <a:rPr lang="en-US" sz="1600" b="1" dirty="0"/>
              <a:t>Technology Enterprise Risks and Concerns Resolved</a:t>
            </a:r>
          </a:p>
          <a:p>
            <a:pPr marL="927100" lvl="1" indent="-469900">
              <a:buFont typeface="Wingdings" pitchFamily="2" charset="2"/>
              <a:buChar char="Ø"/>
            </a:pPr>
            <a:r>
              <a:rPr lang="en-US" sz="1600" dirty="0"/>
              <a:t>Legacy Product and Outstanding Technology Debt elimination.</a:t>
            </a:r>
          </a:p>
          <a:p>
            <a:pPr marL="927100" lvl="1" indent="-469900">
              <a:buFont typeface="Wingdings" pitchFamily="2" charset="2"/>
              <a:buChar char="Ø"/>
            </a:pPr>
            <a:r>
              <a:rPr lang="en-US" sz="1600" dirty="0"/>
              <a:t>Reduced recurring OPEX spend associated with current manual client service delivery services.</a:t>
            </a:r>
          </a:p>
          <a:p>
            <a:pPr marL="927100" lvl="1" indent="-469900">
              <a:buFont typeface="Wingdings" pitchFamily="2" charset="2"/>
              <a:buChar char="Ø"/>
            </a:pPr>
            <a:r>
              <a:rPr lang="en-US" sz="1600" dirty="0"/>
              <a:t>Established new product solution platform for faster future Product feature enhancement delivery.</a:t>
            </a:r>
          </a:p>
          <a:p>
            <a:pPr marL="927100" lvl="1" indent="-469900">
              <a:buFont typeface="Wingdings" pitchFamily="2" charset="2"/>
              <a:buChar char="Ø"/>
            </a:pPr>
            <a:endParaRPr lang="en-US" sz="1600" b="1" dirty="0"/>
          </a:p>
        </p:txBody>
      </p:sp>
    </p:spTree>
    <p:extLst>
      <p:ext uri="{BB962C8B-B14F-4D97-AF65-F5344CB8AC3E}">
        <p14:creationId xmlns:p14="http://schemas.microsoft.com/office/powerpoint/2010/main" val="18706898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380319" y="95982"/>
            <a:ext cx="11431361" cy="826366"/>
          </a:xfrm>
        </p:spPr>
        <p:txBody>
          <a:bodyPr>
            <a:normAutofit/>
          </a:bodyPr>
          <a:lstStyle/>
          <a:p>
            <a:r>
              <a:rPr lang="en-US" sz="2000" b="1" dirty="0"/>
              <a:t>Toppan Merrill Governance Lessons Learned Summary </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6</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380320" y="922348"/>
            <a:ext cx="571568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380319" y="931851"/>
            <a:ext cx="11697382" cy="4785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lvl="1" indent="-457200">
              <a:buFont typeface="Wingdings" pitchFamily="2" charset="2"/>
              <a:buChar char="Ø"/>
            </a:pPr>
            <a:endParaRPr lang="en-US" sz="800" b="1" dirty="0"/>
          </a:p>
          <a:p>
            <a:pPr marL="12700" lvl="1" indent="0">
              <a:buNone/>
            </a:pPr>
            <a:r>
              <a:rPr lang="en-US" sz="1600" b="1" dirty="0"/>
              <a:t>Goal is framework consistencies between On-Prem and Cloud!</a:t>
            </a:r>
          </a:p>
          <a:p>
            <a:pPr marL="298450" lvl="1" indent="-285750">
              <a:buFont typeface="Wingdings" panose="05000000000000000000" pitchFamily="2" charset="2"/>
              <a:buChar char="Ø"/>
            </a:pPr>
            <a:endParaRPr lang="en-US" sz="1600" b="1" dirty="0"/>
          </a:p>
          <a:p>
            <a:pPr marL="298450" lvl="1" indent="-285750">
              <a:buFont typeface="Wingdings" panose="05000000000000000000" pitchFamily="2" charset="2"/>
              <a:buChar char="Ø"/>
            </a:pPr>
            <a:endParaRPr lang="en-US" sz="1600" b="1" dirty="0"/>
          </a:p>
          <a:p>
            <a:pPr marL="298450" lvl="1" indent="-285750">
              <a:buFont typeface="Wingdings" panose="05000000000000000000" pitchFamily="2" charset="2"/>
              <a:buChar char="Ø"/>
            </a:pPr>
            <a:endParaRPr lang="en-US" sz="1600" b="1" dirty="0"/>
          </a:p>
          <a:p>
            <a:pPr marL="298450" lvl="1" indent="-285750">
              <a:buFont typeface="Wingdings" panose="05000000000000000000" pitchFamily="2" charset="2"/>
              <a:buChar char="Ø"/>
            </a:pPr>
            <a:endParaRPr lang="en-US" sz="1600" b="1" dirty="0"/>
          </a:p>
          <a:p>
            <a:pPr marL="12700" lvl="1" indent="0">
              <a:buNone/>
            </a:pPr>
            <a:endParaRPr lang="en-US" sz="2000" b="1" dirty="0"/>
          </a:p>
          <a:p>
            <a:pPr marL="12700" lvl="1" indent="0">
              <a:buNone/>
            </a:pPr>
            <a:endParaRPr lang="en-US" sz="2000" b="1" dirty="0"/>
          </a:p>
          <a:p>
            <a:pPr marL="469900" lvl="2" indent="0">
              <a:buNone/>
            </a:pPr>
            <a:endParaRPr lang="en-US" sz="1600" dirty="0"/>
          </a:p>
          <a:p>
            <a:pPr marL="0" indent="0">
              <a:buNone/>
            </a:pPr>
            <a:endParaRPr lang="en-US" b="1" dirty="0"/>
          </a:p>
        </p:txBody>
      </p:sp>
      <p:graphicFrame>
        <p:nvGraphicFramePr>
          <p:cNvPr id="9" name="Table 8">
            <a:extLst>
              <a:ext uri="{FF2B5EF4-FFF2-40B4-BE49-F238E27FC236}">
                <a16:creationId xmlns:a16="http://schemas.microsoft.com/office/drawing/2014/main" id="{C18BC571-73BC-4365-89FA-646761026290}"/>
              </a:ext>
            </a:extLst>
          </p:cNvPr>
          <p:cNvGraphicFramePr>
            <a:graphicFrameLocks noGrp="1"/>
          </p:cNvGraphicFramePr>
          <p:nvPr/>
        </p:nvGraphicFramePr>
        <p:xfrm>
          <a:off x="493817" y="1429815"/>
          <a:ext cx="11204364" cy="4287520"/>
        </p:xfrm>
        <a:graphic>
          <a:graphicData uri="http://schemas.openxmlformats.org/drawingml/2006/table">
            <a:tbl>
              <a:tblPr firstRow="1" bandRow="1">
                <a:tableStyleId>{5C22544A-7EE6-4342-B048-85BDC9FD1C3A}</a:tableStyleId>
              </a:tblPr>
              <a:tblGrid>
                <a:gridCol w="3993185">
                  <a:extLst>
                    <a:ext uri="{9D8B030D-6E8A-4147-A177-3AD203B41FA5}">
                      <a16:colId xmlns:a16="http://schemas.microsoft.com/office/drawing/2014/main" val="3587593645"/>
                    </a:ext>
                  </a:extLst>
                </a:gridCol>
                <a:gridCol w="7211179">
                  <a:extLst>
                    <a:ext uri="{9D8B030D-6E8A-4147-A177-3AD203B41FA5}">
                      <a16:colId xmlns:a16="http://schemas.microsoft.com/office/drawing/2014/main" val="3078676984"/>
                    </a:ext>
                  </a:extLst>
                </a:gridCol>
              </a:tblGrid>
              <a:tr h="370840">
                <a:tc>
                  <a:txBody>
                    <a:bodyPr/>
                    <a:lstStyle/>
                    <a:p>
                      <a:pPr algn="ctr"/>
                      <a:r>
                        <a:rPr lang="en-US" sz="1600" dirty="0"/>
                        <a:t>Governance Challenges</a:t>
                      </a:r>
                    </a:p>
                  </a:txBody>
                  <a:tcPr anchor="ctr"/>
                </a:tc>
                <a:tc>
                  <a:txBody>
                    <a:bodyPr/>
                    <a:lstStyle/>
                    <a:p>
                      <a:pPr algn="ctr"/>
                      <a:r>
                        <a:rPr lang="en-US" sz="1600" dirty="0"/>
                        <a:t>Governance Challenge Solutions</a:t>
                      </a:r>
                    </a:p>
                  </a:txBody>
                  <a:tcPr anchor="ctr"/>
                </a:tc>
                <a:extLst>
                  <a:ext uri="{0D108BD9-81ED-4DB2-BD59-A6C34878D82A}">
                    <a16:rowId xmlns:a16="http://schemas.microsoft.com/office/drawing/2014/main" val="3994668954"/>
                  </a:ext>
                </a:extLst>
              </a:tr>
              <a:tr h="370840">
                <a:tc>
                  <a:txBody>
                    <a:bodyPr/>
                    <a:lstStyle/>
                    <a:p>
                      <a:pPr algn="ctr"/>
                      <a:r>
                        <a:rPr lang="en-US" sz="1600" dirty="0"/>
                        <a:t>Project Planning Phase-Time Allocation</a:t>
                      </a:r>
                    </a:p>
                  </a:txBody>
                  <a:tcPr anchor="ctr"/>
                </a:tc>
                <a:tc>
                  <a:txBody>
                    <a:bodyPr/>
                    <a:lstStyle/>
                    <a:p>
                      <a:pPr algn="l"/>
                      <a:r>
                        <a:rPr lang="en-US" sz="1600" dirty="0"/>
                        <a:t>Time To Market Rules - Project never overcame.</a:t>
                      </a:r>
                    </a:p>
                  </a:txBody>
                  <a:tcPr anchor="ctr"/>
                </a:tc>
                <a:extLst>
                  <a:ext uri="{0D108BD9-81ED-4DB2-BD59-A6C34878D82A}">
                    <a16:rowId xmlns:a16="http://schemas.microsoft.com/office/drawing/2014/main" val="1820189360"/>
                  </a:ext>
                </a:extLst>
              </a:tr>
              <a:tr h="370840">
                <a:tc>
                  <a:txBody>
                    <a:bodyPr/>
                    <a:lstStyle/>
                    <a:p>
                      <a:pPr algn="ctr"/>
                      <a:r>
                        <a:rPr lang="en-US" sz="1600" dirty="0"/>
                        <a:t>Privileged Access Strategy for Cloud Management Plane, IaaS, PaaS Builds</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Risked-based decision to capitalize on time to market. Privileged Access at Management Plan and Development Environments refined post-Production.</a:t>
                      </a:r>
                    </a:p>
                  </a:txBody>
                  <a:tcPr anchor="ctr"/>
                </a:tc>
                <a:extLst>
                  <a:ext uri="{0D108BD9-81ED-4DB2-BD59-A6C34878D82A}">
                    <a16:rowId xmlns:a16="http://schemas.microsoft.com/office/drawing/2014/main" val="48186030"/>
                  </a:ext>
                </a:extLst>
              </a:tr>
              <a:tr h="370840">
                <a:tc>
                  <a:txBody>
                    <a:bodyPr/>
                    <a:lstStyle/>
                    <a:p>
                      <a:pPr algn="ctr"/>
                      <a:r>
                        <a:rPr lang="en-US" sz="1600" dirty="0"/>
                        <a:t>ISMP Gaps</a:t>
                      </a:r>
                    </a:p>
                  </a:txBody>
                  <a:tcPr anchor="ctr"/>
                </a:tc>
                <a:tc>
                  <a:txBody>
                    <a:bodyPr/>
                    <a:lstStyle/>
                    <a:p>
                      <a:pPr algn="l"/>
                      <a:r>
                        <a:rPr lang="en-US" sz="1600" dirty="0"/>
                        <a:t>Defined in Development Phase, released prior to Production G/A. </a:t>
                      </a:r>
                    </a:p>
                  </a:txBody>
                  <a:tcPr anchor="ctr"/>
                </a:tc>
                <a:extLst>
                  <a:ext uri="{0D108BD9-81ED-4DB2-BD59-A6C34878D82A}">
                    <a16:rowId xmlns:a16="http://schemas.microsoft.com/office/drawing/2014/main" val="2449893546"/>
                  </a:ext>
                </a:extLst>
              </a:tr>
              <a:tr h="370840">
                <a:tc>
                  <a:txBody>
                    <a:bodyPr/>
                    <a:lstStyle/>
                    <a:p>
                      <a:pPr algn="ctr"/>
                      <a:r>
                        <a:rPr lang="en-US" sz="1600" dirty="0"/>
                        <a:t>IT Risk Management Gaps</a:t>
                      </a:r>
                    </a:p>
                  </a:txBody>
                  <a:tcPr anchor="ctr"/>
                </a:tc>
                <a:tc>
                  <a:txBody>
                    <a:bodyPr/>
                    <a:lstStyle/>
                    <a:p>
                      <a:pPr algn="l"/>
                      <a:r>
                        <a:rPr lang="en-US" sz="1600" dirty="0"/>
                        <a:t>Reporting included Risk Rating criteria.  </a:t>
                      </a:r>
                    </a:p>
                    <a:p>
                      <a:pPr algn="l"/>
                      <a:r>
                        <a:rPr lang="en-US" sz="1600" dirty="0"/>
                        <a:t>Lack of Risk Appetite and Threshold statements challenged consistent risk tolerance decisions.</a:t>
                      </a:r>
                    </a:p>
                  </a:txBody>
                  <a:tcPr anchor="ctr"/>
                </a:tc>
                <a:extLst>
                  <a:ext uri="{0D108BD9-81ED-4DB2-BD59-A6C34878D82A}">
                    <a16:rowId xmlns:a16="http://schemas.microsoft.com/office/drawing/2014/main" val="2477215145"/>
                  </a:ext>
                </a:extLst>
              </a:tr>
              <a:tr h="370840">
                <a:tc>
                  <a:txBody>
                    <a:bodyPr/>
                    <a:lstStyle/>
                    <a:p>
                      <a:pPr algn="ctr"/>
                      <a:r>
                        <a:rPr lang="en-US" sz="1600" dirty="0"/>
                        <a:t>Security-injection into SDLC </a:t>
                      </a:r>
                    </a:p>
                  </a:txBody>
                  <a:tcPr anchor="ctr"/>
                </a:tc>
                <a:tc>
                  <a:txBody>
                    <a:bodyPr/>
                    <a:lstStyle/>
                    <a:p>
                      <a:pPr algn="l"/>
                      <a:r>
                        <a:rPr lang="en-US" sz="1600" dirty="0"/>
                        <a:t>Security role established. DevOps transitioned to </a:t>
                      </a:r>
                      <a:r>
                        <a:rPr lang="en-US" sz="1600" dirty="0" err="1"/>
                        <a:t>DevSecOps</a:t>
                      </a:r>
                      <a:r>
                        <a:rPr lang="en-US" sz="1600" dirty="0"/>
                        <a:t>.</a:t>
                      </a:r>
                    </a:p>
                  </a:txBody>
                  <a:tcPr anchor="ctr"/>
                </a:tc>
                <a:extLst>
                  <a:ext uri="{0D108BD9-81ED-4DB2-BD59-A6C34878D82A}">
                    <a16:rowId xmlns:a16="http://schemas.microsoft.com/office/drawing/2014/main" val="139474338"/>
                  </a:ext>
                </a:extLst>
              </a:tr>
              <a:tr h="370840">
                <a:tc>
                  <a:txBody>
                    <a:bodyPr/>
                    <a:lstStyle/>
                    <a:p>
                      <a:pPr algn="ctr"/>
                      <a:r>
                        <a:rPr lang="en-US" sz="1600" dirty="0"/>
                        <a:t>Cloud-specific Information Security Requirements in Developer’s Format</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Created throughout Project, and ongoing maturation. </a:t>
                      </a:r>
                    </a:p>
                    <a:p>
                      <a:pPr algn="l"/>
                      <a:endParaRPr lang="en-US" sz="1600" dirty="0"/>
                    </a:p>
                  </a:txBody>
                  <a:tcPr anchor="ctr"/>
                </a:tc>
                <a:extLst>
                  <a:ext uri="{0D108BD9-81ED-4DB2-BD59-A6C34878D82A}">
                    <a16:rowId xmlns:a16="http://schemas.microsoft.com/office/drawing/2014/main" val="4242664681"/>
                  </a:ext>
                </a:extLst>
              </a:tr>
              <a:tr h="370840">
                <a:tc>
                  <a:txBody>
                    <a:bodyPr/>
                    <a:lstStyle/>
                    <a:p>
                      <a:pPr algn="ctr"/>
                      <a:r>
                        <a:rPr lang="en-US" sz="1600" dirty="0"/>
                        <a:t>On-Prem security controls moved ‘up’ solution stack with cloud-native, microservice-based application development. </a:t>
                      </a:r>
                    </a:p>
                  </a:txBody>
                  <a:tcPr anchor="ctr"/>
                </a:tc>
                <a:tc>
                  <a:txBody>
                    <a:bodyPr/>
                    <a:lstStyle/>
                    <a:p>
                      <a:pPr algn="l"/>
                      <a:r>
                        <a:rPr lang="en-US" sz="1600" dirty="0"/>
                        <a:t>Required updated:  1) Repeatable Security Architecture Patterns; 2) Development-Operations Responsibilities and Accountabilities; 3) Job Description Updates.</a:t>
                      </a:r>
                    </a:p>
                  </a:txBody>
                  <a:tcPr anchor="ctr"/>
                </a:tc>
                <a:extLst>
                  <a:ext uri="{0D108BD9-81ED-4DB2-BD59-A6C34878D82A}">
                    <a16:rowId xmlns:a16="http://schemas.microsoft.com/office/drawing/2014/main" val="2518677376"/>
                  </a:ext>
                </a:extLst>
              </a:tr>
            </a:tbl>
          </a:graphicData>
        </a:graphic>
      </p:graphicFrame>
      <p:pic>
        <p:nvPicPr>
          <p:cNvPr id="13" name="Graphic 12">
            <a:extLst>
              <a:ext uri="{FF2B5EF4-FFF2-40B4-BE49-F238E27FC236}">
                <a16:creationId xmlns:a16="http://schemas.microsoft.com/office/drawing/2014/main" id="{218AF037-F139-4F69-A83E-ECBA8836CB0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329333" y="-15655"/>
            <a:ext cx="1368848" cy="1368848"/>
          </a:xfrm>
          <a:prstGeom prst="rect">
            <a:avLst/>
          </a:prstGeom>
        </p:spPr>
      </p:pic>
    </p:spTree>
    <p:extLst>
      <p:ext uri="{BB962C8B-B14F-4D97-AF65-F5344CB8AC3E}">
        <p14:creationId xmlns:p14="http://schemas.microsoft.com/office/powerpoint/2010/main" val="3453073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380319" y="95982"/>
            <a:ext cx="11431361" cy="826366"/>
          </a:xfrm>
        </p:spPr>
        <p:txBody>
          <a:bodyPr>
            <a:normAutofit/>
          </a:bodyPr>
          <a:lstStyle/>
          <a:p>
            <a:r>
              <a:rPr lang="en-US" sz="2000" b="1" dirty="0"/>
              <a:t>Toppan Merrill Governance Lessons Learned Summary </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7</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380320" y="922348"/>
            <a:ext cx="571568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380319" y="931851"/>
            <a:ext cx="11697382" cy="4785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lvl="1" indent="-457200">
              <a:buFont typeface="Wingdings" pitchFamily="2" charset="2"/>
              <a:buChar char="Ø"/>
            </a:pPr>
            <a:endParaRPr lang="en-US" sz="800" b="1" dirty="0"/>
          </a:p>
          <a:p>
            <a:pPr marL="12700" lvl="1" indent="0">
              <a:buNone/>
            </a:pPr>
            <a:r>
              <a:rPr lang="en-US" sz="1600" b="1" dirty="0"/>
              <a:t>Goal is framework consistencies between On-Prem and Cloud!</a:t>
            </a:r>
          </a:p>
          <a:p>
            <a:pPr marL="298450" lvl="1" indent="-285750">
              <a:buFont typeface="Wingdings" panose="05000000000000000000" pitchFamily="2" charset="2"/>
              <a:buChar char="Ø"/>
            </a:pPr>
            <a:endParaRPr lang="en-US" sz="1600" b="1" dirty="0"/>
          </a:p>
          <a:p>
            <a:pPr marL="298450" lvl="1" indent="-285750">
              <a:buFont typeface="Wingdings" panose="05000000000000000000" pitchFamily="2" charset="2"/>
              <a:buChar char="Ø"/>
            </a:pPr>
            <a:endParaRPr lang="en-US" sz="1600" b="1" dirty="0"/>
          </a:p>
          <a:p>
            <a:pPr marL="298450" lvl="1" indent="-285750">
              <a:buFont typeface="Wingdings" panose="05000000000000000000" pitchFamily="2" charset="2"/>
              <a:buChar char="Ø"/>
            </a:pPr>
            <a:endParaRPr lang="en-US" sz="1600" b="1" dirty="0"/>
          </a:p>
          <a:p>
            <a:pPr marL="298450" lvl="1" indent="-285750">
              <a:buFont typeface="Wingdings" panose="05000000000000000000" pitchFamily="2" charset="2"/>
              <a:buChar char="Ø"/>
            </a:pPr>
            <a:endParaRPr lang="en-US" sz="1600" b="1" dirty="0"/>
          </a:p>
          <a:p>
            <a:pPr marL="12700" lvl="1" indent="0">
              <a:buNone/>
            </a:pPr>
            <a:endParaRPr lang="en-US" sz="2000" b="1" dirty="0"/>
          </a:p>
          <a:p>
            <a:pPr marL="12700" lvl="1" indent="0">
              <a:buNone/>
            </a:pPr>
            <a:endParaRPr lang="en-US" sz="2000" b="1" dirty="0"/>
          </a:p>
          <a:p>
            <a:pPr marL="469900" lvl="2" indent="0">
              <a:buNone/>
            </a:pPr>
            <a:endParaRPr lang="en-US" sz="1600" dirty="0"/>
          </a:p>
          <a:p>
            <a:pPr marL="0" indent="0">
              <a:buNone/>
            </a:pPr>
            <a:endParaRPr lang="en-US" b="1" dirty="0"/>
          </a:p>
        </p:txBody>
      </p:sp>
      <p:graphicFrame>
        <p:nvGraphicFramePr>
          <p:cNvPr id="9" name="Table 8">
            <a:extLst>
              <a:ext uri="{FF2B5EF4-FFF2-40B4-BE49-F238E27FC236}">
                <a16:creationId xmlns:a16="http://schemas.microsoft.com/office/drawing/2014/main" id="{C18BC571-73BC-4365-89FA-646761026290}"/>
              </a:ext>
            </a:extLst>
          </p:cNvPr>
          <p:cNvGraphicFramePr>
            <a:graphicFrameLocks noGrp="1"/>
          </p:cNvGraphicFramePr>
          <p:nvPr/>
        </p:nvGraphicFramePr>
        <p:xfrm>
          <a:off x="493817" y="1429815"/>
          <a:ext cx="11204364" cy="2387600"/>
        </p:xfrm>
        <a:graphic>
          <a:graphicData uri="http://schemas.openxmlformats.org/drawingml/2006/table">
            <a:tbl>
              <a:tblPr firstRow="1" bandRow="1">
                <a:tableStyleId>{5C22544A-7EE6-4342-B048-85BDC9FD1C3A}</a:tableStyleId>
              </a:tblPr>
              <a:tblGrid>
                <a:gridCol w="3993185">
                  <a:extLst>
                    <a:ext uri="{9D8B030D-6E8A-4147-A177-3AD203B41FA5}">
                      <a16:colId xmlns:a16="http://schemas.microsoft.com/office/drawing/2014/main" val="3587593645"/>
                    </a:ext>
                  </a:extLst>
                </a:gridCol>
                <a:gridCol w="7211179">
                  <a:extLst>
                    <a:ext uri="{9D8B030D-6E8A-4147-A177-3AD203B41FA5}">
                      <a16:colId xmlns:a16="http://schemas.microsoft.com/office/drawing/2014/main" val="3078676984"/>
                    </a:ext>
                  </a:extLst>
                </a:gridCol>
              </a:tblGrid>
              <a:tr h="370840">
                <a:tc>
                  <a:txBody>
                    <a:bodyPr/>
                    <a:lstStyle/>
                    <a:p>
                      <a:pPr algn="ctr"/>
                      <a:r>
                        <a:rPr lang="en-US" sz="1600" dirty="0"/>
                        <a:t>Governance Challenges</a:t>
                      </a:r>
                    </a:p>
                  </a:txBody>
                  <a:tcPr anchor="ctr"/>
                </a:tc>
                <a:tc>
                  <a:txBody>
                    <a:bodyPr/>
                    <a:lstStyle/>
                    <a:p>
                      <a:pPr algn="ctr"/>
                      <a:r>
                        <a:rPr lang="en-US" sz="1600" dirty="0"/>
                        <a:t>Governance Challenge Solutions</a:t>
                      </a:r>
                    </a:p>
                  </a:txBody>
                  <a:tcPr anchor="ctr"/>
                </a:tc>
                <a:extLst>
                  <a:ext uri="{0D108BD9-81ED-4DB2-BD59-A6C34878D82A}">
                    <a16:rowId xmlns:a16="http://schemas.microsoft.com/office/drawing/2014/main" val="3994668954"/>
                  </a:ext>
                </a:extLst>
              </a:tr>
              <a:tr h="370840">
                <a:tc>
                  <a:txBody>
                    <a:bodyPr/>
                    <a:lstStyle/>
                    <a:p>
                      <a:pPr>
                        <a:buFontTx/>
                        <a:buNone/>
                      </a:pPr>
                      <a:r>
                        <a:rPr lang="en-US" sz="1600" b="0" dirty="0"/>
                        <a:t>Cloud Management Plan and Application Development Environment maturity.  </a:t>
                      </a:r>
                    </a:p>
                    <a:p>
                      <a:pPr algn="ctr"/>
                      <a:endParaRPr lang="en-US" sz="16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Security requirements definition and enforcement, privileged access management and least privilege by role definition and implementation, role responsibility-accountability and job description updates. </a:t>
                      </a:r>
                    </a:p>
                    <a:p>
                      <a:pPr algn="l"/>
                      <a:endParaRPr lang="en-US" sz="1600" dirty="0"/>
                    </a:p>
                  </a:txBody>
                  <a:tcPr anchor="ctr"/>
                </a:tc>
                <a:extLst>
                  <a:ext uri="{0D108BD9-81ED-4DB2-BD59-A6C34878D82A}">
                    <a16:rowId xmlns:a16="http://schemas.microsoft.com/office/drawing/2014/main" val="1820189360"/>
                  </a:ext>
                </a:extLst>
              </a:tr>
              <a:tr h="370840">
                <a:tc>
                  <a:txBody>
                    <a:bodyPr/>
                    <a:lstStyle/>
                    <a:p>
                      <a:pPr algn="ctr"/>
                      <a:r>
                        <a:rPr lang="en-US" sz="1600" dirty="0"/>
                        <a:t>Compliance Audit Evidence </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Revision of evidence collection and responsibility party by security control.</a:t>
                      </a:r>
                    </a:p>
                  </a:txBody>
                  <a:tcPr anchor="ctr"/>
                </a:tc>
                <a:extLst>
                  <a:ext uri="{0D108BD9-81ED-4DB2-BD59-A6C34878D82A}">
                    <a16:rowId xmlns:a16="http://schemas.microsoft.com/office/drawing/2014/main" val="48186030"/>
                  </a:ext>
                </a:extLst>
              </a:tr>
              <a:tr h="370840">
                <a:tc>
                  <a:txBody>
                    <a:bodyPr/>
                    <a:lstStyle/>
                    <a:p>
                      <a:pPr algn="ctr"/>
                      <a:r>
                        <a:rPr lang="en-US" sz="1600" dirty="0"/>
                        <a:t>Application Log, Error Reporting</a:t>
                      </a:r>
                    </a:p>
                  </a:txBody>
                  <a:tcPr anchor="ctr"/>
                </a:tc>
                <a:tc>
                  <a:txBody>
                    <a:bodyPr/>
                    <a:lstStyle/>
                    <a:p>
                      <a:pPr algn="l"/>
                      <a:r>
                        <a:rPr lang="en-US" sz="1600" dirty="0"/>
                        <a:t>Security Controls definition of source for specific security-related logging and errors alerting into SIEM (Security story in developer’s language).</a:t>
                      </a:r>
                    </a:p>
                  </a:txBody>
                  <a:tcPr anchor="ctr"/>
                </a:tc>
                <a:extLst>
                  <a:ext uri="{0D108BD9-81ED-4DB2-BD59-A6C34878D82A}">
                    <a16:rowId xmlns:a16="http://schemas.microsoft.com/office/drawing/2014/main" val="2449893546"/>
                  </a:ext>
                </a:extLst>
              </a:tr>
            </a:tbl>
          </a:graphicData>
        </a:graphic>
      </p:graphicFrame>
      <p:pic>
        <p:nvPicPr>
          <p:cNvPr id="11" name="Graphic 10">
            <a:extLst>
              <a:ext uri="{FF2B5EF4-FFF2-40B4-BE49-F238E27FC236}">
                <a16:creationId xmlns:a16="http://schemas.microsoft.com/office/drawing/2014/main" id="{B1C2C5AA-8DB8-4811-AC6D-A2C3640ACD1F}"/>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473267" y="107287"/>
            <a:ext cx="1224914" cy="1224914"/>
          </a:xfrm>
          <a:prstGeom prst="rect">
            <a:avLst/>
          </a:prstGeom>
        </p:spPr>
      </p:pic>
    </p:spTree>
    <p:extLst>
      <p:ext uri="{BB962C8B-B14F-4D97-AF65-F5344CB8AC3E}">
        <p14:creationId xmlns:p14="http://schemas.microsoft.com/office/powerpoint/2010/main" val="2492359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380319" y="95982"/>
            <a:ext cx="11431361" cy="826366"/>
          </a:xfrm>
        </p:spPr>
        <p:txBody>
          <a:bodyPr>
            <a:normAutofit/>
          </a:bodyPr>
          <a:lstStyle/>
          <a:p>
            <a:r>
              <a:rPr lang="en-US" sz="2000" b="1" dirty="0"/>
              <a:t>Key Take-Aways - Toppan Merrill Governance Lessons Learned</a:t>
            </a:r>
            <a:endParaRPr lang="en-US" sz="1800" b="1" dirty="0"/>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8</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380320" y="922348"/>
            <a:ext cx="571568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380319" y="931851"/>
            <a:ext cx="11697382" cy="478548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469900" lvl="1" indent="-457200">
              <a:buFont typeface="Wingdings" pitchFamily="2" charset="2"/>
              <a:buChar char="Ø"/>
            </a:pPr>
            <a:endParaRPr lang="en-US" sz="800" b="1" dirty="0"/>
          </a:p>
          <a:p>
            <a:pPr marL="298450" lvl="1" indent="-285750">
              <a:buFont typeface="Wingdings" panose="05000000000000000000" pitchFamily="2" charset="2"/>
              <a:buChar char="Ø"/>
            </a:pPr>
            <a:r>
              <a:rPr lang="en-US" sz="1600" b="1" dirty="0"/>
              <a:t>Key Enterprise Security Frameworks requiring immediate update with ongoing update and oversight:</a:t>
            </a:r>
            <a:r>
              <a:rPr lang="en-US" sz="1600" dirty="0"/>
              <a:t> </a:t>
            </a:r>
          </a:p>
          <a:p>
            <a:pPr marL="755650" lvl="2" indent="-285750">
              <a:buFont typeface="Wingdings" panose="05000000000000000000" pitchFamily="2" charset="2"/>
              <a:buChar char="Ø"/>
            </a:pPr>
            <a:r>
              <a:rPr lang="en-US" sz="1600" i="1" dirty="0"/>
              <a:t>Information Security Management Program (ISMP) </a:t>
            </a:r>
            <a:r>
              <a:rPr lang="en-US" sz="1600" dirty="0"/>
              <a:t>including Policies, Standards, Procedures.</a:t>
            </a:r>
          </a:p>
          <a:p>
            <a:pPr marL="755650" lvl="2" indent="-285750">
              <a:buFont typeface="Wingdings" panose="05000000000000000000" pitchFamily="2" charset="2"/>
              <a:buChar char="Ø"/>
            </a:pPr>
            <a:r>
              <a:rPr lang="en-US" sz="1600" i="1" dirty="0"/>
              <a:t>Information Security SDLC </a:t>
            </a:r>
            <a:r>
              <a:rPr lang="en-US" sz="1600" dirty="0"/>
              <a:t>‘injection points’.</a:t>
            </a:r>
          </a:p>
          <a:p>
            <a:pPr marL="755650" lvl="2" indent="-285750">
              <a:buFont typeface="Wingdings" panose="05000000000000000000" pitchFamily="2" charset="2"/>
              <a:buChar char="Ø"/>
            </a:pPr>
            <a:r>
              <a:rPr lang="en-US" sz="1600" i="1" dirty="0"/>
              <a:t>Information Security (Agile) ‘User Stories</a:t>
            </a:r>
            <a:r>
              <a:rPr lang="en-US" sz="1600" dirty="0"/>
              <a:t>” for Application Development and Cloud Architecture Pre-Approved Repeatable Patterns.</a:t>
            </a:r>
          </a:p>
          <a:p>
            <a:pPr marL="755650" lvl="2" indent="-285750">
              <a:buFont typeface="Wingdings" panose="05000000000000000000" pitchFamily="2" charset="2"/>
              <a:buChar char="Ø"/>
            </a:pPr>
            <a:r>
              <a:rPr lang="en-US" sz="1600" i="1" dirty="0"/>
              <a:t>Risk Management Updates </a:t>
            </a:r>
            <a:r>
              <a:rPr lang="en-US" sz="1600" dirty="0"/>
              <a:t>including Process Workflows, Risk Appetite and Risk Threshold Statements.</a:t>
            </a:r>
          </a:p>
          <a:p>
            <a:pPr marL="469900" lvl="2" indent="0">
              <a:buNone/>
            </a:pPr>
            <a:endParaRPr lang="en-US" sz="1600" dirty="0"/>
          </a:p>
          <a:p>
            <a:pPr marL="298450" lvl="1" indent="-285750">
              <a:buFont typeface="Wingdings" panose="05000000000000000000" pitchFamily="2" charset="2"/>
              <a:buChar char="Ø"/>
            </a:pPr>
            <a:r>
              <a:rPr lang="en-US" sz="1600" b="1" dirty="0"/>
              <a:t>Communication Plan update </a:t>
            </a:r>
            <a:r>
              <a:rPr lang="en-US" sz="1600" dirty="0"/>
              <a:t>to drive frequency of Project-based Risk Evaluation, Findings and Remediation Status Reporting.   </a:t>
            </a:r>
          </a:p>
          <a:p>
            <a:pPr marL="755650" lvl="2" indent="-285750">
              <a:buFont typeface="Wingdings" panose="05000000000000000000" pitchFamily="2" charset="2"/>
              <a:buChar char="Ø"/>
            </a:pPr>
            <a:r>
              <a:rPr lang="en-US" sz="1600" i="1" dirty="0"/>
              <a:t>Project-related risk reporting </a:t>
            </a:r>
            <a:r>
              <a:rPr lang="en-US" sz="1600" dirty="0"/>
              <a:t>(frequent and progressive risk item changes) delivery of each risk report to include within appendices the applied Risk Rating Criteria, Risk Appetite and Risk Threshold Statements.</a:t>
            </a:r>
          </a:p>
          <a:p>
            <a:pPr marL="755650" lvl="2" indent="-285750">
              <a:buFont typeface="Wingdings" panose="05000000000000000000" pitchFamily="2" charset="2"/>
              <a:buChar char="Ø"/>
            </a:pPr>
            <a:endParaRPr lang="en-US" sz="1600" dirty="0"/>
          </a:p>
          <a:p>
            <a:pPr marL="298450" lvl="1" indent="-285750">
              <a:buFont typeface="Wingdings" panose="05000000000000000000" pitchFamily="2" charset="2"/>
              <a:buChar char="Ø"/>
            </a:pPr>
            <a:r>
              <a:rPr lang="en-US" sz="1600" b="1" dirty="0"/>
              <a:t>Benefits of adopting these Lessons Learned:</a:t>
            </a:r>
          </a:p>
          <a:p>
            <a:pPr marL="755650" lvl="2" indent="-285750">
              <a:buFont typeface="Wingdings" panose="05000000000000000000" pitchFamily="2" charset="2"/>
              <a:buChar char="Ø"/>
            </a:pPr>
            <a:r>
              <a:rPr lang="en-US" sz="1600" dirty="0"/>
              <a:t>Framework updates influence and direct consistent cloud-native, DevOps Development, Infrastructure, and Business team behaviors.</a:t>
            </a:r>
          </a:p>
          <a:p>
            <a:pPr marL="755650" lvl="2" indent="-285750">
              <a:buFont typeface="Wingdings" panose="05000000000000000000" pitchFamily="2" charset="2"/>
              <a:buChar char="Ø"/>
            </a:pPr>
            <a:r>
              <a:rPr lang="en-US" sz="1600" dirty="0"/>
              <a:t>Reinforces risk rating decision-making criteria that drove risk recommendations.</a:t>
            </a:r>
          </a:p>
          <a:p>
            <a:pPr marL="755650" lvl="2" indent="-285750">
              <a:buFont typeface="Wingdings" panose="05000000000000000000" pitchFamily="2" charset="2"/>
              <a:buChar char="Ø"/>
            </a:pPr>
            <a:r>
              <a:rPr lang="en-US" sz="1600" dirty="0"/>
              <a:t>Reinforces risk rating consistency, risk recommendation consistency, and need for Senior-level risk decision-making.</a:t>
            </a:r>
          </a:p>
          <a:p>
            <a:pPr marL="755650" lvl="2" indent="-285750">
              <a:buFont typeface="Wingdings" panose="05000000000000000000" pitchFamily="2" charset="2"/>
              <a:buChar char="Ø"/>
            </a:pPr>
            <a:r>
              <a:rPr lang="en-US" sz="1600" dirty="0"/>
              <a:t>Key stakeholders and Senior Leadership must be aware and influence. </a:t>
            </a:r>
          </a:p>
          <a:p>
            <a:pPr marL="755650" lvl="2" indent="-285750">
              <a:buFont typeface="Wingdings" panose="05000000000000000000" pitchFamily="2" charset="2"/>
              <a:buChar char="Ø"/>
            </a:pPr>
            <a:endParaRPr lang="en-US" sz="1600" b="1" dirty="0"/>
          </a:p>
          <a:p>
            <a:pPr marL="469900" lvl="2" indent="0">
              <a:buNone/>
            </a:pPr>
            <a:endParaRPr lang="en-US" sz="1600" dirty="0"/>
          </a:p>
          <a:p>
            <a:pPr marL="0" indent="0">
              <a:buNone/>
            </a:pPr>
            <a:endParaRPr lang="en-US" b="1" dirty="0"/>
          </a:p>
        </p:txBody>
      </p:sp>
      <p:pic>
        <p:nvPicPr>
          <p:cNvPr id="9" name="Graphic 8" descr="Executive with document male">
            <a:extLst>
              <a:ext uri="{FF2B5EF4-FFF2-40B4-BE49-F238E27FC236}">
                <a16:creationId xmlns:a16="http://schemas.microsoft.com/office/drawing/2014/main" id="{EECDE659-CFA5-4D7D-98BC-8B5DDED87751}"/>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10701867" y="204452"/>
            <a:ext cx="1375834" cy="1294146"/>
          </a:xfrm>
          <a:prstGeom prst="rect">
            <a:avLst/>
          </a:prstGeom>
        </p:spPr>
      </p:pic>
    </p:spTree>
    <p:extLst>
      <p:ext uri="{BB962C8B-B14F-4D97-AF65-F5344CB8AC3E}">
        <p14:creationId xmlns:p14="http://schemas.microsoft.com/office/powerpoint/2010/main" val="31013873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9E78C-4C86-4EBD-9D66-24F575AFACBC}"/>
              </a:ext>
            </a:extLst>
          </p:cNvPr>
          <p:cNvSpPr>
            <a:spLocks noGrp="1"/>
          </p:cNvSpPr>
          <p:nvPr>
            <p:ph type="title"/>
          </p:nvPr>
        </p:nvSpPr>
        <p:spPr>
          <a:xfrm>
            <a:off x="838200" y="365126"/>
            <a:ext cx="10515600" cy="826366"/>
          </a:xfrm>
        </p:spPr>
        <p:txBody>
          <a:bodyPr>
            <a:normAutofit/>
          </a:bodyPr>
          <a:lstStyle/>
          <a:p>
            <a:r>
              <a:rPr lang="en-US" dirty="0"/>
              <a:t>Case Study #2 Presenter – Deluxe Corporation</a:t>
            </a:r>
          </a:p>
        </p:txBody>
      </p:sp>
      <p:sp>
        <p:nvSpPr>
          <p:cNvPr id="4" name="Footer Placeholder 3">
            <a:extLst>
              <a:ext uri="{FF2B5EF4-FFF2-40B4-BE49-F238E27FC236}">
                <a16:creationId xmlns:a16="http://schemas.microsoft.com/office/drawing/2014/main" id="{2AAEEDF8-E9A3-43D8-B250-1925690DA2F0}"/>
              </a:ext>
            </a:extLst>
          </p:cNvPr>
          <p:cNvSpPr>
            <a:spLocks noGrp="1"/>
          </p:cNvSpPr>
          <p:nvPr>
            <p:ph type="ftr" sz="quarter" idx="11"/>
          </p:nvPr>
        </p:nvSpPr>
        <p:spPr/>
        <p:txBody>
          <a:bodyPr/>
          <a:lstStyle/>
          <a:p>
            <a:r>
              <a:rPr lang="en-US" dirty="0"/>
              <a:t>CONFIDENTIAL  |  ©2019 CSA MN Chapter</a:t>
            </a:r>
          </a:p>
        </p:txBody>
      </p:sp>
      <p:sp>
        <p:nvSpPr>
          <p:cNvPr id="6" name="Slide Number Placeholder 5">
            <a:extLst>
              <a:ext uri="{FF2B5EF4-FFF2-40B4-BE49-F238E27FC236}">
                <a16:creationId xmlns:a16="http://schemas.microsoft.com/office/drawing/2014/main" id="{8FBC38B9-1E4C-4AA0-B47A-D4BF42661C27}"/>
              </a:ext>
            </a:extLst>
          </p:cNvPr>
          <p:cNvSpPr>
            <a:spLocks noGrp="1"/>
          </p:cNvSpPr>
          <p:nvPr>
            <p:ph type="sldNum" sz="quarter" idx="12"/>
          </p:nvPr>
        </p:nvSpPr>
        <p:spPr/>
        <p:txBody>
          <a:bodyPr/>
          <a:lstStyle/>
          <a:p>
            <a:fld id="{3756F1CB-D6D4-4E9B-AA03-D4891125D71F}" type="slidenum">
              <a:rPr lang="en-US" smtClean="0"/>
              <a:t>9</a:t>
            </a:fld>
            <a:endParaRPr lang="en-US" dirty="0"/>
          </a:p>
        </p:txBody>
      </p:sp>
      <p:sp>
        <p:nvSpPr>
          <p:cNvPr id="7" name="Rectangle 6">
            <a:extLst>
              <a:ext uri="{FF2B5EF4-FFF2-40B4-BE49-F238E27FC236}">
                <a16:creationId xmlns:a16="http://schemas.microsoft.com/office/drawing/2014/main" id="{77CDD40A-DF3B-401B-A71F-F8D6BACE31FE}"/>
              </a:ext>
            </a:extLst>
          </p:cNvPr>
          <p:cNvSpPr/>
          <p:nvPr/>
        </p:nvSpPr>
        <p:spPr>
          <a:xfrm>
            <a:off x="0" y="6721475"/>
            <a:ext cx="12192000" cy="136525"/>
          </a:xfrm>
          <a:prstGeom prst="rect">
            <a:avLst/>
          </a:prstGeom>
          <a:solidFill>
            <a:srgbClr val="F68F1E"/>
          </a:solidFill>
          <a:ln>
            <a:solidFill>
              <a:srgbClr val="F68F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Content Placeholder 16">
            <a:extLst>
              <a:ext uri="{FF2B5EF4-FFF2-40B4-BE49-F238E27FC236}">
                <a16:creationId xmlns:a16="http://schemas.microsoft.com/office/drawing/2014/main" id="{BE43A900-90A4-4040-9771-39B3AB19FEE9}"/>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8975" y="6084699"/>
            <a:ext cx="2063172" cy="543302"/>
          </a:xfrm>
        </p:spPr>
      </p:pic>
      <p:cxnSp>
        <p:nvCxnSpPr>
          <p:cNvPr id="19" name="Straight Connector 18">
            <a:extLst>
              <a:ext uri="{FF2B5EF4-FFF2-40B4-BE49-F238E27FC236}">
                <a16:creationId xmlns:a16="http://schemas.microsoft.com/office/drawing/2014/main" id="{EEA5653C-9B2C-4AC2-ABA1-5BBC28968292}"/>
              </a:ext>
            </a:extLst>
          </p:cNvPr>
          <p:cNvCxnSpPr>
            <a:cxnSpLocks/>
            <a:endCxn id="2" idx="2"/>
          </p:cNvCxnSpPr>
          <p:nvPr/>
        </p:nvCxnSpPr>
        <p:spPr>
          <a:xfrm>
            <a:off x="838200" y="1191492"/>
            <a:ext cx="5257800" cy="0"/>
          </a:xfrm>
          <a:prstGeom prst="line">
            <a:avLst/>
          </a:prstGeom>
        </p:spPr>
        <p:style>
          <a:lnRef idx="3">
            <a:schemeClr val="accent3"/>
          </a:lnRef>
          <a:fillRef idx="0">
            <a:schemeClr val="accent3"/>
          </a:fillRef>
          <a:effectRef idx="2">
            <a:schemeClr val="accent3"/>
          </a:effectRef>
          <a:fontRef idx="minor">
            <a:schemeClr val="tx1"/>
          </a:fontRef>
        </p:style>
      </p:cxnSp>
      <p:sp>
        <p:nvSpPr>
          <p:cNvPr id="23" name="Content Placeholder 2">
            <a:extLst>
              <a:ext uri="{FF2B5EF4-FFF2-40B4-BE49-F238E27FC236}">
                <a16:creationId xmlns:a16="http://schemas.microsoft.com/office/drawing/2014/main" id="{66F0505B-6943-4E2B-87CB-F11C5F1211E3}"/>
              </a:ext>
            </a:extLst>
          </p:cNvPr>
          <p:cNvSpPr txBox="1">
            <a:spLocks/>
          </p:cNvSpPr>
          <p:nvPr/>
        </p:nvSpPr>
        <p:spPr>
          <a:xfrm>
            <a:off x="838200" y="1400247"/>
            <a:ext cx="10799618" cy="4522735"/>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3100" b="1" dirty="0"/>
              <a:t>Greg Quale</a:t>
            </a:r>
          </a:p>
          <a:p>
            <a:pPr lvl="1">
              <a:lnSpc>
                <a:spcPct val="120000"/>
              </a:lnSpc>
              <a:buFont typeface="Wingdings" panose="05000000000000000000" pitchFamily="2" charset="2"/>
              <a:buChar char="Ø"/>
            </a:pPr>
            <a:r>
              <a:rPr lang="en-US" sz="2700" b="1" dirty="0"/>
              <a:t>Deluxe Corporation:  </a:t>
            </a:r>
            <a:r>
              <a:rPr lang="en-US" sz="2700" i="1" dirty="0"/>
              <a:t>Director, Threat &amp; Vulnerability Management(July 2018 – Present)</a:t>
            </a:r>
          </a:p>
          <a:p>
            <a:pPr lvl="1">
              <a:buFont typeface="Wingdings" panose="05000000000000000000" pitchFamily="2" charset="2"/>
              <a:buChar char="Ø"/>
            </a:pPr>
            <a:r>
              <a:rPr lang="en-US" sz="2700" dirty="0"/>
              <a:t>B.S. University of MN, CISSP®</a:t>
            </a:r>
          </a:p>
          <a:p>
            <a:pPr lvl="1">
              <a:buFont typeface="Wingdings" panose="05000000000000000000" pitchFamily="2" charset="2"/>
              <a:buChar char="Ø"/>
            </a:pPr>
            <a:r>
              <a:rPr lang="en-US" sz="2700" dirty="0"/>
              <a:t>Experience: Incident Response, TVM, Application Security and Architecture</a:t>
            </a:r>
          </a:p>
          <a:p>
            <a:pPr lvl="1">
              <a:buFont typeface="Wingdings" panose="05000000000000000000" pitchFamily="2" charset="2"/>
              <a:buChar char="Ø"/>
            </a:pPr>
            <a:r>
              <a:rPr lang="en-US" sz="2700" dirty="0"/>
              <a:t>Passion: Downhill skiing</a:t>
            </a:r>
          </a:p>
          <a:p>
            <a:pPr lvl="1">
              <a:buFont typeface="Wingdings" panose="05000000000000000000" pitchFamily="2" charset="2"/>
              <a:buChar char="Ø"/>
            </a:pPr>
            <a:r>
              <a:rPr lang="en-US" sz="2700" dirty="0"/>
              <a:t>Married with 1 daughter and 1 son</a:t>
            </a:r>
          </a:p>
          <a:p>
            <a:pPr lvl="1">
              <a:buFont typeface="Wingdings" panose="05000000000000000000" pitchFamily="2" charset="2"/>
              <a:buChar char="Ø"/>
            </a:pPr>
            <a:r>
              <a:rPr lang="en-US" sz="2700" dirty="0"/>
              <a:t>Minnesota Computers For Schools Board member (2017 – present)</a:t>
            </a:r>
          </a:p>
          <a:p>
            <a:endParaRPr lang="en-US" b="1" dirty="0"/>
          </a:p>
          <a:p>
            <a:endParaRPr lang="en-US" b="1" dirty="0"/>
          </a:p>
          <a:p>
            <a:pPr marL="0" indent="0">
              <a:buNone/>
            </a:pPr>
            <a:r>
              <a:rPr lang="en-US" b="1" dirty="0"/>
              <a:t> </a:t>
            </a:r>
          </a:p>
        </p:txBody>
      </p:sp>
    </p:spTree>
    <p:extLst>
      <p:ext uri="{BB962C8B-B14F-4D97-AF65-F5344CB8AC3E}">
        <p14:creationId xmlns:p14="http://schemas.microsoft.com/office/powerpoint/2010/main" val="2762637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1140</TotalTime>
  <Words>2631</Words>
  <Application>Microsoft Office PowerPoint</Application>
  <PresentationFormat>Widescreen</PresentationFormat>
  <Paragraphs>294</Paragraphs>
  <Slides>22</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Calibri Light</vt:lpstr>
      <vt:lpstr>Wingdings</vt:lpstr>
      <vt:lpstr>Office Theme</vt:lpstr>
      <vt:lpstr>Addressing GRC Business Challenges Case Studies in Cloud Implementations</vt:lpstr>
      <vt:lpstr>Agenda</vt:lpstr>
      <vt:lpstr>Learning Objectives and Challenges of these Case Studies</vt:lpstr>
      <vt:lpstr>Case Study #1 Presenters – Toppan Merrill</vt:lpstr>
      <vt:lpstr>Governance Impact of Toppan Merrill Digital Business Transformation</vt:lpstr>
      <vt:lpstr>Toppan Merrill Governance Lessons Learned Summary </vt:lpstr>
      <vt:lpstr>Toppan Merrill Governance Lessons Learned Summary </vt:lpstr>
      <vt:lpstr>Key Take-Aways - Toppan Merrill Governance Lessons Learned</vt:lpstr>
      <vt:lpstr>Case Study #2 Presenter – Deluxe Corporation</vt:lpstr>
      <vt:lpstr>Unique Use Case (firing outsourced development firm)</vt:lpstr>
      <vt:lpstr>Case Study #3 Presenter – Minnwest Bank</vt:lpstr>
      <vt:lpstr>Case Study:  Commercial Loan Origination and Analysis (Sageworks)</vt:lpstr>
      <vt:lpstr>Case Study:  Commercial Loan Origination and Analysis (Sageworks)</vt:lpstr>
      <vt:lpstr>Case Study #4 Presenter – Duane McIntyre – Financial Services and Health Care Consultant</vt:lpstr>
      <vt:lpstr>What are the Business Problems?</vt:lpstr>
      <vt:lpstr>Transformation Lessons - Cultural</vt:lpstr>
      <vt:lpstr>Transformation Lessons - Strategy</vt:lpstr>
      <vt:lpstr>Transformation Lessons - Execution</vt:lpstr>
      <vt:lpstr>Transformation Lessons - Talent</vt:lpstr>
      <vt:lpstr>Transformation Lessons - Communications</vt:lpstr>
      <vt:lpstr>Thank You for Participating in Today’s Event!</vt:lpstr>
      <vt:lpstr>Heads Up! JAN 2020 Event is 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Alyssa Ohland</dc:creator>
  <cp:lastModifiedBy>Kristy Wachholz</cp:lastModifiedBy>
  <cp:revision>44</cp:revision>
  <cp:lastPrinted>2019-11-14T16:59:06Z</cp:lastPrinted>
  <dcterms:created xsi:type="dcterms:W3CDTF">2019-01-29T18:43:39Z</dcterms:created>
  <dcterms:modified xsi:type="dcterms:W3CDTF">2020-06-15T19:33:01Z</dcterms:modified>
</cp:coreProperties>
</file>